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docProps/custom.xml" ContentType="application/vnd.openxmlformats-officedocument.custom-properties+xml"/>
  <Override PartName="/ppt/notesSlides/notesSlide9.xml" ContentType="application/vnd.openxmlformats-officedocument.presentationml.notesSlide+xml"/>
  <Override PartName="/ppt/slideMasters/slideMaster6.xml" ContentType="application/vnd.openxmlformats-officedocument.presentationml.slideMaster+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slideLayouts/slideLayout29.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theme/theme7.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 id="2147483682" r:id="rId4"/>
    <p:sldMasterId id="2147483688" r:id="rId5"/>
    <p:sldMasterId id="2147483694" r:id="rId6"/>
    <p:sldMasterId id="2147483700" r:id="rId7"/>
  </p:sldMasterIdLst>
  <p:notesMasterIdLst>
    <p:notesMasterId r:id="rId46"/>
  </p:notesMasterIdLst>
  <p:sldIdLst>
    <p:sldId id="257" r:id="rId8"/>
    <p:sldId id="285" r:id="rId9"/>
    <p:sldId id="286" r:id="rId10"/>
    <p:sldId id="287" r:id="rId11"/>
    <p:sldId id="288" r:id="rId12"/>
    <p:sldId id="289" r:id="rId13"/>
    <p:sldId id="269" r:id="rId14"/>
    <p:sldId id="272" r:id="rId15"/>
    <p:sldId id="273" r:id="rId16"/>
    <p:sldId id="275" r:id="rId17"/>
    <p:sldId id="304" r:id="rId18"/>
    <p:sldId id="321" r:id="rId19"/>
    <p:sldId id="291" r:id="rId20"/>
    <p:sldId id="276" r:id="rId21"/>
    <p:sldId id="301" r:id="rId22"/>
    <p:sldId id="305" r:id="rId23"/>
    <p:sldId id="274" r:id="rId24"/>
    <p:sldId id="293" r:id="rId25"/>
    <p:sldId id="300" r:id="rId26"/>
    <p:sldId id="283" r:id="rId27"/>
    <p:sldId id="292" r:id="rId28"/>
    <p:sldId id="294" r:id="rId29"/>
    <p:sldId id="295" r:id="rId30"/>
    <p:sldId id="306" r:id="rId31"/>
    <p:sldId id="309" r:id="rId32"/>
    <p:sldId id="310" r:id="rId33"/>
    <p:sldId id="311" r:id="rId34"/>
    <p:sldId id="312" r:id="rId35"/>
    <p:sldId id="327" r:id="rId36"/>
    <p:sldId id="328" r:id="rId37"/>
    <p:sldId id="316" r:id="rId38"/>
    <p:sldId id="313" r:id="rId39"/>
    <p:sldId id="320" r:id="rId40"/>
    <p:sldId id="317" r:id="rId41"/>
    <p:sldId id="325" r:id="rId42"/>
    <p:sldId id="326" r:id="rId43"/>
    <p:sldId id="324" r:id="rId44"/>
    <p:sldId id="264" r:id="rId45"/>
  </p:sldIdLst>
  <p:sldSz cx="9144000" cy="6858000" type="screen4x3"/>
  <p:notesSz cx="6815138"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5" autoAdjust="0"/>
    <p:restoredTop sz="94660"/>
  </p:normalViewPr>
  <p:slideViewPr>
    <p:cSldViewPr>
      <p:cViewPr varScale="1">
        <p:scale>
          <a:sx n="106" d="100"/>
          <a:sy n="106" d="100"/>
        </p:scale>
        <p:origin x="-13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3" Type="http://schemas.openxmlformats.org/officeDocument/2006/relationships/slideMaster" Target="slideMasters/slideMaster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Master" Target="slideMasters/slideMaster6.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slide" Target="slides/slide34.xml"/><Relationship Id="rId1" Type="http://schemas.openxmlformats.org/officeDocument/2006/relationships/customXml" Target="../customXml/item1.xml"/><Relationship Id="rId6" Type="http://schemas.openxmlformats.org/officeDocument/2006/relationships/slideMaster" Target="slideMasters/slideMaster5.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 Type="http://schemas.openxmlformats.org/officeDocument/2006/relationships/slideMaster" Target="slideMasters/slideMaster4.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slide" Target="slides/slide37.xml"/><Relationship Id="rId4" Type="http://schemas.openxmlformats.org/officeDocument/2006/relationships/slideMaster" Target="slideMasters/slideMaster3.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viewProps" Target="viewProps.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3226" cy="4971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60335" y="0"/>
            <a:ext cx="2953226" cy="497126"/>
          </a:xfrm>
          <a:prstGeom prst="rect">
            <a:avLst/>
          </a:prstGeom>
        </p:spPr>
        <p:txBody>
          <a:bodyPr vert="horz" lIns="91440" tIns="45720" rIns="91440" bIns="45720" rtlCol="0"/>
          <a:lstStyle>
            <a:lvl1pPr algn="r">
              <a:defRPr sz="1200"/>
            </a:lvl1pPr>
          </a:lstStyle>
          <a:p>
            <a:fld id="{B60F3E1A-F44A-4BDC-BFDE-3CE901F7CC0B}" type="datetimeFigureOut">
              <a:rPr lang="en-US" smtClean="0"/>
              <a:pPr/>
              <a:t>5/13/2026</a:t>
            </a:fld>
            <a:endParaRPr lang="en-US"/>
          </a:p>
        </p:txBody>
      </p:sp>
      <p:sp>
        <p:nvSpPr>
          <p:cNvPr id="4" name="Slide Image Placeholder 3"/>
          <p:cNvSpPr>
            <a:spLocks noGrp="1" noRot="1" noChangeAspect="1"/>
          </p:cNvSpPr>
          <p:nvPr>
            <p:ph type="sldImg" idx="2"/>
          </p:nvPr>
        </p:nvSpPr>
        <p:spPr>
          <a:xfrm>
            <a:off x="923925" y="746125"/>
            <a:ext cx="4968875" cy="37274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1514" y="4722694"/>
            <a:ext cx="5452110" cy="447413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43662"/>
            <a:ext cx="2953226" cy="49712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60335" y="9443662"/>
            <a:ext cx="2953226" cy="497126"/>
          </a:xfrm>
          <a:prstGeom prst="rect">
            <a:avLst/>
          </a:prstGeom>
        </p:spPr>
        <p:txBody>
          <a:bodyPr vert="horz" lIns="91440" tIns="45720" rIns="91440" bIns="45720" rtlCol="0" anchor="b"/>
          <a:lstStyle>
            <a:lvl1pPr algn="r">
              <a:defRPr sz="1200"/>
            </a:lvl1pPr>
          </a:lstStyle>
          <a:p>
            <a:fld id="{58BE1359-2DA2-4102-8E5F-3C314329F386}" type="slidenum">
              <a:rPr lang="en-US" smtClean="0"/>
              <a:pPr/>
              <a:t>‹#›</a:t>
            </a:fld>
            <a:endParaRPr lang="en-US"/>
          </a:p>
        </p:txBody>
      </p:sp>
    </p:spTree>
    <p:extLst>
      <p:ext uri="{BB962C8B-B14F-4D97-AF65-F5344CB8AC3E}">
        <p14:creationId xmlns="" xmlns:p14="http://schemas.microsoft.com/office/powerpoint/2010/main" val="3456124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pPr algn="r" defTabSz="914400">
              <a:buNone/>
            </a:pPr>
            <a:fld id="{81331B57-0BE5-4F82-AA58-76F53EFF3ADA}" type="datetime8">
              <a:rPr lang="en-US" sz="1200" b="0" i="0">
                <a:latin typeface="Calibri"/>
                <a:ea typeface="+mn-ea"/>
                <a:cs typeface="+mn-cs"/>
              </a:rPr>
              <a:pPr algn="r" defTabSz="914400">
                <a:buNone/>
              </a:pPr>
              <a:t>5/13/2026 10:24 AM</a:t>
            </a:fld>
            <a:endParaRPr lang="en-US" sz="1200" b="0" i="0">
              <a:latin typeface="Calibri"/>
              <a:ea typeface="+mn-ea"/>
              <a:cs typeface="+mn-cs"/>
            </a:endParaRPr>
          </a:p>
        </p:txBody>
      </p:sp>
      <p:sp>
        <p:nvSpPr>
          <p:cNvPr id="6" name="Footer Placeholder 5"/>
          <p:cNvSpPr>
            <a:spLocks noGrp="1"/>
          </p:cNvSpPr>
          <p:nvPr>
            <p:ph type="ftr" sz="quarter" idx="12"/>
          </p:nvPr>
        </p:nvSpPr>
        <p:spPr>
          <a:xfrm>
            <a:off x="0" y="9443662"/>
            <a:ext cx="6133624" cy="497126"/>
          </a:xfrm>
        </p:spPr>
        <p:txBody>
          <a:bodyPr/>
          <a:lstStyle/>
          <a:p>
            <a:pPr algn="l" defTabSz="914400">
              <a:buNone/>
            </a:pPr>
            <a:r>
              <a:rPr lang="en-US" sz="500" b="0" i="0">
                <a:solidFill>
                  <a:srgbClr val="000000"/>
                </a:solidFill>
                <a:latin typeface="Calibri"/>
                <a:ea typeface="+mn-ea"/>
                <a:cs typeface="+mn-cs"/>
              </a:rPr>
              <a:t>© Корпорация Майкрософт (Microsoft Corporation), 2007. Все права защищены. Microsoft, Windows, Windows Vista и другие названия продуктов являются или могут являться зарегистрированными товарными знаками и/или товарными знаками в США и/или других странах.</a:t>
            </a:r>
          </a:p>
          <a:p>
            <a:pPr algn="l" defTabSz="914400">
              <a:buNone/>
            </a:pPr>
            <a:r>
              <a:rPr lang="en-US" sz="500" b="0" i="0">
                <a:solidFill>
                  <a:srgbClr val="000000"/>
                </a:solidFill>
                <a:latin typeface="Calibri"/>
                <a:ea typeface="+mn-ea"/>
                <a:cs typeface="+mn-cs"/>
              </a:rPr>
              <a:t>Информация приведена в этом документе только в демонстрационных целях и не отражает точку зрения представителей корпорации Майкрософт на момент составления данной презентации.  Поскольку корпорация Майкрософт вынуждена учитывать меняющиеся рыночные условия, она не гарантирует точность информации, указанной после составления этой презентации, а также не берет на себя подобной обязанности.  </a:t>
            </a:r>
            <a:br>
              <a:rPr lang="en-US" sz="500" b="0" i="0">
                <a:solidFill>
                  <a:srgbClr val="000000"/>
                </a:solidFill>
                <a:latin typeface="Calibri"/>
                <a:ea typeface="+mn-ea"/>
                <a:cs typeface="+mn-cs"/>
              </a:rPr>
            </a:br>
            <a:r>
              <a:rPr lang="en-US" sz="500" b="0" i="0">
                <a:solidFill>
                  <a:srgbClr val="000000"/>
                </a:solidFill>
                <a:latin typeface="Calibri"/>
                <a:ea typeface="+mn-ea"/>
                <a:cs typeface="+mn-cs"/>
              </a:rPr>
              <a:t>КОРПОРАЦИЯ МАЙКРОСОФТ НЕ ДАЕТ НИКАКИХ ЯВНЫХ, ПОДРАЗУМЕВАЕМЫХ ИЛИ ЗАКРЕПЛЕННЫХ ЗАКОНОДАТЕЛЬСТВОМ ГАРАНТИЙ В ОТНОШЕНИИ СВЕДЕНИЙ ИЗ ЭТОЙ ПРЕЗЕНТАЦИИ.</a:t>
            </a:r>
          </a:p>
          <a:p>
            <a:pPr algn="l" defTabSz="914400">
              <a:buNone/>
            </a:pPr>
            <a:endParaRPr lang="en-US" sz="500" dirty="0" smtClean="0"/>
          </a:p>
        </p:txBody>
      </p:sp>
      <p:sp>
        <p:nvSpPr>
          <p:cNvPr id="7" name="Slide Number Placeholder 6"/>
          <p:cNvSpPr>
            <a:spLocks noGrp="1"/>
          </p:cNvSpPr>
          <p:nvPr>
            <p:ph type="sldNum" sz="quarter" idx="13"/>
          </p:nvPr>
        </p:nvSpPr>
        <p:spPr>
          <a:xfrm>
            <a:off x="6133624" y="9443662"/>
            <a:ext cx="679937" cy="497126"/>
          </a:xfrm>
        </p:spPr>
        <p:txBody>
          <a:bodyPr/>
          <a:lstStyle/>
          <a:p>
            <a:pPr algn="r" defTabSz="914400">
              <a:buNone/>
            </a:pPr>
            <a:fld id="{EC87E0CF-87F6-4B58-B8B8-DCAB2DAAF3CA}" type="slidenum">
              <a:rPr lang="en-US" sz="1200" b="0" i="0">
                <a:latin typeface="Calibri"/>
                <a:ea typeface="+mn-ea"/>
                <a:cs typeface="+mn-cs"/>
              </a:rPr>
              <a:pPr algn="r" defTabSz="914400">
                <a:buNone/>
              </a:pPr>
              <a:t>1</a:t>
            </a:fld>
            <a:endParaRPr lang="en-US" sz="1200" b="0" i="0">
              <a:latin typeface="Calibri"/>
              <a:ea typeface="+mn-ea"/>
              <a:cs typeface="+mn-cs"/>
            </a:endParaRPr>
          </a:p>
        </p:txBody>
      </p:sp>
    </p:spTree>
    <p:extLst>
      <p:ext uri="{BB962C8B-B14F-4D97-AF65-F5344CB8AC3E}">
        <p14:creationId xmlns="" xmlns:p14="http://schemas.microsoft.com/office/powerpoint/2010/main" val="17128765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pPr algn="r" defTabSz="914400">
              <a:buNone/>
            </a:pPr>
            <a:fld id="{81331B57-0BE5-4F82-AA58-76F53EFF3ADA}" type="datetime8">
              <a:rPr lang="en-US" sz="1200" b="0" i="0">
                <a:latin typeface="Calibri"/>
                <a:ea typeface="+mn-ea"/>
                <a:cs typeface="+mn-cs"/>
              </a:rPr>
              <a:pPr algn="r" defTabSz="914400">
                <a:buNone/>
              </a:pPr>
              <a:t>5/13/2026 10:24 AM</a:t>
            </a:fld>
            <a:endParaRPr lang="en-US" sz="1200" b="0" i="0">
              <a:latin typeface="Calibri"/>
              <a:ea typeface="+mn-ea"/>
              <a:cs typeface="+mn-cs"/>
            </a:endParaRPr>
          </a:p>
        </p:txBody>
      </p:sp>
      <p:sp>
        <p:nvSpPr>
          <p:cNvPr id="6" name="Footer Placeholder 5"/>
          <p:cNvSpPr>
            <a:spLocks noGrp="1"/>
          </p:cNvSpPr>
          <p:nvPr>
            <p:ph type="ftr" sz="quarter" idx="12"/>
          </p:nvPr>
        </p:nvSpPr>
        <p:spPr/>
        <p:txBody>
          <a:bodyPr/>
          <a:lstStyle/>
          <a:p>
            <a:pPr algn="l" defTabSz="914400">
              <a:buNone/>
            </a:pPr>
            <a:r>
              <a:rPr lang="en-US" sz="1200" b="0" i="0">
                <a:solidFill>
                  <a:srgbClr val="000000"/>
                </a:solidFill>
                <a:latin typeface="Calibri"/>
                <a:ea typeface="+mn-ea"/>
                <a:cs typeface="+mn-cs"/>
              </a:rPr>
              <a:t>© Корпорация Майкрософт (Microsoft Corporation), 2007. Все права защищены. Microsoft, Windows, Windows Vista и другие названия продуктов являются или могут являться зарегистрированными товарными знаками и/или товарными знаками в США и/или других странах.</a:t>
            </a:r>
          </a:p>
          <a:p>
            <a:pPr algn="l" defTabSz="914400">
              <a:buNone/>
            </a:pPr>
            <a:r>
              <a:rPr lang="en-US" sz="1200" b="0" i="0">
                <a:solidFill>
                  <a:srgbClr val="000000"/>
                </a:solidFill>
                <a:latin typeface="Calibri"/>
                <a:ea typeface="+mn-ea"/>
                <a:cs typeface="+mn-cs"/>
              </a:rPr>
              <a:t>Информация приведена в этом документе только в демонстрационных целях и не отражает точку зрения представителей корпорации Майкрософт на момент составления данной презентации.  Поскольку корпорация Майкрософт вынуждена учитывать меняющиеся рыночные условия, она не гарантирует точность информации, указанной после составления этой презентации, а также не берет на себя подобной обязанности.  </a:t>
            </a:r>
            <a:br>
              <a:rPr lang="en-US" sz="1200" b="0" i="0">
                <a:solidFill>
                  <a:srgbClr val="000000"/>
                </a:solidFill>
                <a:latin typeface="Calibri"/>
                <a:ea typeface="+mn-ea"/>
                <a:cs typeface="+mn-cs"/>
              </a:rPr>
            </a:br>
            <a:r>
              <a:rPr lang="en-US" sz="1200" b="0" i="0">
                <a:solidFill>
                  <a:srgbClr val="000000"/>
                </a:solidFill>
                <a:latin typeface="Calibri"/>
                <a:ea typeface="+mn-ea"/>
                <a:cs typeface="+mn-cs"/>
              </a:rPr>
              <a:t>КОРПОРАЦИЯ МАЙКРОСОФТ НЕ ДАЕТ НИКАКИХ ЯВНЫХ, ПОДРАЗУМЕВАЕМЫХ ИЛИ ЗАКРЕПЛЕННЫХ ЗАКОНОДАТЕЛЬСТВОМ ГАРАНТИЙ В ОТНОШЕНИИ СВЕДЕНИЙ ИЗ ЭТОЙ ПРЕЗЕНТАЦИИ.</a:t>
            </a:r>
          </a:p>
          <a:p>
            <a:pPr algn="l" defTabSz="914400">
              <a:buNone/>
            </a:pPr>
            <a:endParaRPr lang="en-US" dirty="0" smtClean="0"/>
          </a:p>
        </p:txBody>
      </p:sp>
      <p:sp>
        <p:nvSpPr>
          <p:cNvPr id="7" name="Slide Number Placeholder 6"/>
          <p:cNvSpPr>
            <a:spLocks noGrp="1"/>
          </p:cNvSpPr>
          <p:nvPr>
            <p:ph type="sldNum" sz="quarter" idx="13"/>
          </p:nvPr>
        </p:nvSpPr>
        <p:spPr/>
        <p:txBody>
          <a:bodyPr/>
          <a:lstStyle/>
          <a:p>
            <a:pPr algn="r" defTabSz="914400">
              <a:buNone/>
            </a:pPr>
            <a:fld id="{EC87E0CF-87F6-4B58-B8B8-DCAB2DAAF3CA}" type="slidenum">
              <a:rPr lang="en-US" sz="1200" b="0" i="0">
                <a:latin typeface="Calibri"/>
                <a:ea typeface="+mn-ea"/>
                <a:cs typeface="+mn-cs"/>
              </a:rPr>
              <a:pPr algn="r" defTabSz="914400">
                <a:buNone/>
              </a:pPr>
              <a:t>38</a:t>
            </a:fld>
            <a:endParaRPr lang="en-US" sz="1200" b="0" i="0">
              <a:latin typeface="Calibri"/>
              <a:ea typeface="+mn-ea"/>
              <a:cs typeface="+mn-cs"/>
            </a:endParaRPr>
          </a:p>
        </p:txBody>
      </p:sp>
    </p:spTree>
    <p:extLst>
      <p:ext uri="{BB962C8B-B14F-4D97-AF65-F5344CB8AC3E}">
        <p14:creationId xmlns="" xmlns:p14="http://schemas.microsoft.com/office/powerpoint/2010/main" val="20670315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pPr algn="r" defTabSz="914400">
              <a:buNone/>
            </a:pPr>
            <a:fld id="{81331B57-0BE5-4F82-AA58-76F53EFF3ADA}" type="datetime8">
              <a:rPr lang="en-US" sz="1200" b="0" i="0">
                <a:latin typeface="Calibri"/>
                <a:ea typeface="+mn-ea"/>
                <a:cs typeface="+mn-cs"/>
              </a:rPr>
              <a:pPr algn="r" defTabSz="914400">
                <a:buNone/>
              </a:pPr>
              <a:t>5/13/2026 10:24 AM</a:t>
            </a:fld>
            <a:endParaRPr lang="en-US" sz="1200" b="0" i="0">
              <a:latin typeface="Calibri"/>
              <a:ea typeface="+mn-ea"/>
              <a:cs typeface="+mn-cs"/>
            </a:endParaRPr>
          </a:p>
        </p:txBody>
      </p:sp>
      <p:sp>
        <p:nvSpPr>
          <p:cNvPr id="6" name="Footer Placeholder 5"/>
          <p:cNvSpPr>
            <a:spLocks noGrp="1"/>
          </p:cNvSpPr>
          <p:nvPr>
            <p:ph type="ftr" sz="quarter" idx="12"/>
          </p:nvPr>
        </p:nvSpPr>
        <p:spPr/>
        <p:txBody>
          <a:bodyPr/>
          <a:lstStyle/>
          <a:p>
            <a:pPr algn="l" defTabSz="914400">
              <a:buNone/>
            </a:pPr>
            <a:r>
              <a:rPr lang="en-US" sz="1200" b="0" i="0">
                <a:solidFill>
                  <a:srgbClr val="000000"/>
                </a:solidFill>
                <a:latin typeface="Calibri"/>
                <a:ea typeface="+mn-ea"/>
                <a:cs typeface="+mn-cs"/>
              </a:rPr>
              <a:t>© Корпорация Майкрософт (Microsoft Corporation), 2007. Все права защищены. Microsoft, Windows, Windows Vista и другие названия продуктов являются или могут являться зарегистрированными товарными знаками и/или товарными знаками в США и/или других странах.</a:t>
            </a:r>
          </a:p>
          <a:p>
            <a:pPr algn="l" defTabSz="914400">
              <a:buNone/>
            </a:pPr>
            <a:r>
              <a:rPr lang="en-US" sz="1200" b="0" i="0">
                <a:solidFill>
                  <a:srgbClr val="000000"/>
                </a:solidFill>
                <a:latin typeface="Calibri"/>
                <a:ea typeface="+mn-ea"/>
                <a:cs typeface="+mn-cs"/>
              </a:rPr>
              <a:t>Информация приведена в этом документе только в демонстрационных целях и не отражает точку зрения представителей корпорации Майкрософт на момент составления данной презентации.  Поскольку корпорация Майкрософт вынуждена учитывать меняющиеся рыночные условия, она не гарантирует точность информации, указанной после составления этой презентации, а также не берет на себя подобной обязанности.  </a:t>
            </a:r>
            <a:br>
              <a:rPr lang="en-US" sz="1200" b="0" i="0">
                <a:solidFill>
                  <a:srgbClr val="000000"/>
                </a:solidFill>
                <a:latin typeface="Calibri"/>
                <a:ea typeface="+mn-ea"/>
                <a:cs typeface="+mn-cs"/>
              </a:rPr>
            </a:br>
            <a:r>
              <a:rPr lang="en-US" sz="1200" b="0" i="0">
                <a:solidFill>
                  <a:srgbClr val="000000"/>
                </a:solidFill>
                <a:latin typeface="Calibri"/>
                <a:ea typeface="+mn-ea"/>
                <a:cs typeface="+mn-cs"/>
              </a:rPr>
              <a:t>КОРПОРАЦИЯ МАЙКРОСОФТ НЕ ДАЕТ НИКАКИХ ЯВНЫХ, ПОДРАЗУМЕВАЕМЫХ ИЛИ ЗАКРЕПЛЕННЫХ ЗАКОНОДАТЕЛЬСТВОМ ГАРАНТИЙ В ОТНОШЕНИИ СВЕДЕНИЙ ИЗ ЭТОЙ ПРЕЗЕНТАЦИИ.</a:t>
            </a:r>
          </a:p>
          <a:p>
            <a:pPr algn="l" defTabSz="914400">
              <a:buNone/>
            </a:pPr>
            <a:endParaRPr lang="en-US" dirty="0" smtClean="0"/>
          </a:p>
        </p:txBody>
      </p:sp>
      <p:sp>
        <p:nvSpPr>
          <p:cNvPr id="7" name="Slide Number Placeholder 6"/>
          <p:cNvSpPr>
            <a:spLocks noGrp="1"/>
          </p:cNvSpPr>
          <p:nvPr>
            <p:ph type="sldNum" sz="quarter" idx="13"/>
          </p:nvPr>
        </p:nvSpPr>
        <p:spPr/>
        <p:txBody>
          <a:bodyPr/>
          <a:lstStyle/>
          <a:p>
            <a:pPr algn="r" defTabSz="914400">
              <a:buNone/>
            </a:pPr>
            <a:fld id="{EC87E0CF-87F6-4B58-B8B8-DCAB2DAAF3CA}" type="slidenum">
              <a:rPr lang="en-US" sz="1200" b="0" i="0">
                <a:latin typeface="Calibri"/>
                <a:ea typeface="+mn-ea"/>
                <a:cs typeface="+mn-cs"/>
              </a:rPr>
              <a:pPr algn="r" defTabSz="914400">
                <a:buNone/>
              </a:pPr>
              <a:t>7</a:t>
            </a:fld>
            <a:endParaRPr lang="en-US" sz="1200" b="0" i="0">
              <a:latin typeface="Calibri"/>
              <a:ea typeface="+mn-ea"/>
              <a:cs typeface="+mn-cs"/>
            </a:endParaRPr>
          </a:p>
        </p:txBody>
      </p:sp>
    </p:spTree>
    <p:extLst>
      <p:ext uri="{BB962C8B-B14F-4D97-AF65-F5344CB8AC3E}">
        <p14:creationId xmlns="" xmlns:p14="http://schemas.microsoft.com/office/powerpoint/2010/main" val="24082555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pPr algn="r" defTabSz="914400">
              <a:buNone/>
            </a:pPr>
            <a:fld id="{81331B57-0BE5-4F82-AA58-76F53EFF3ADA}" type="datetime8">
              <a:rPr lang="en-US" sz="1200" b="0" i="0">
                <a:latin typeface="Calibri"/>
                <a:ea typeface="+mn-ea"/>
                <a:cs typeface="+mn-cs"/>
              </a:rPr>
              <a:pPr algn="r" defTabSz="914400">
                <a:buNone/>
              </a:pPr>
              <a:t>5/13/2026 10:24 AM</a:t>
            </a:fld>
            <a:endParaRPr lang="en-US" sz="1200" b="0" i="0">
              <a:latin typeface="Calibri"/>
              <a:ea typeface="+mn-ea"/>
              <a:cs typeface="+mn-cs"/>
            </a:endParaRPr>
          </a:p>
        </p:txBody>
      </p:sp>
      <p:sp>
        <p:nvSpPr>
          <p:cNvPr id="6" name="Footer Placeholder 5"/>
          <p:cNvSpPr>
            <a:spLocks noGrp="1"/>
          </p:cNvSpPr>
          <p:nvPr>
            <p:ph type="ftr" sz="quarter" idx="12"/>
          </p:nvPr>
        </p:nvSpPr>
        <p:spPr/>
        <p:txBody>
          <a:bodyPr/>
          <a:lstStyle/>
          <a:p>
            <a:pPr algn="l" defTabSz="914400">
              <a:buNone/>
            </a:pPr>
            <a:r>
              <a:rPr lang="en-US" sz="1200" b="0" i="0">
                <a:solidFill>
                  <a:srgbClr val="000000"/>
                </a:solidFill>
                <a:latin typeface="Calibri"/>
                <a:ea typeface="+mn-ea"/>
                <a:cs typeface="+mn-cs"/>
              </a:rPr>
              <a:t>© Корпорация Майкрософт (Microsoft Corporation), 2007. Все права защищены. Microsoft, Windows, Windows Vista и другие названия продуктов являются или могут являться зарегистрированными товарными знаками и/или товарными знаками в США и/или других странах.</a:t>
            </a:r>
          </a:p>
          <a:p>
            <a:pPr algn="l" defTabSz="914400">
              <a:buNone/>
            </a:pPr>
            <a:r>
              <a:rPr lang="en-US" sz="1200" b="0" i="0">
                <a:solidFill>
                  <a:srgbClr val="000000"/>
                </a:solidFill>
                <a:latin typeface="Calibri"/>
                <a:ea typeface="+mn-ea"/>
                <a:cs typeface="+mn-cs"/>
              </a:rPr>
              <a:t>Информация приведена в этом документе только в демонстрационных целях и не отражает точку зрения представителей корпорации Майкрософт на момент составления данной презентации.  Поскольку корпорация Майкрософт вынуждена учитывать меняющиеся рыночные условия, она не гарантирует точность информации, указанной после составления этой презентации, а также не берет на себя подобной обязанности.  </a:t>
            </a:r>
            <a:br>
              <a:rPr lang="en-US" sz="1200" b="0" i="0">
                <a:solidFill>
                  <a:srgbClr val="000000"/>
                </a:solidFill>
                <a:latin typeface="Calibri"/>
                <a:ea typeface="+mn-ea"/>
                <a:cs typeface="+mn-cs"/>
              </a:rPr>
            </a:br>
            <a:r>
              <a:rPr lang="en-US" sz="1200" b="0" i="0">
                <a:solidFill>
                  <a:srgbClr val="000000"/>
                </a:solidFill>
                <a:latin typeface="Calibri"/>
                <a:ea typeface="+mn-ea"/>
                <a:cs typeface="+mn-cs"/>
              </a:rPr>
              <a:t>КОРПОРАЦИЯ МАЙКРОСОФТ НЕ ДАЕТ НИКАКИХ ЯВНЫХ, ПОДРАЗУМЕВАЕМЫХ ИЛИ ЗАКРЕПЛЕННЫХ ЗАКОНОДАТЕЛЬСТВОМ ГАРАНТИЙ В ОТНОШЕНИИ СВЕДЕНИЙ ИЗ ЭТОЙ ПРЕЗЕНТАЦИИ.</a:t>
            </a:r>
          </a:p>
          <a:p>
            <a:pPr algn="l" defTabSz="914400">
              <a:buNone/>
            </a:pPr>
            <a:endParaRPr lang="en-US" dirty="0" smtClean="0"/>
          </a:p>
        </p:txBody>
      </p:sp>
      <p:sp>
        <p:nvSpPr>
          <p:cNvPr id="7" name="Slide Number Placeholder 6"/>
          <p:cNvSpPr>
            <a:spLocks noGrp="1"/>
          </p:cNvSpPr>
          <p:nvPr>
            <p:ph type="sldNum" sz="quarter" idx="13"/>
          </p:nvPr>
        </p:nvSpPr>
        <p:spPr/>
        <p:txBody>
          <a:bodyPr/>
          <a:lstStyle/>
          <a:p>
            <a:pPr algn="r" defTabSz="914400">
              <a:buNone/>
            </a:pPr>
            <a:fld id="{EC87E0CF-87F6-4B58-B8B8-DCAB2DAAF3CA}" type="slidenum">
              <a:rPr lang="en-US" sz="1200" b="0" i="0">
                <a:latin typeface="Calibri"/>
                <a:ea typeface="+mn-ea"/>
                <a:cs typeface="+mn-cs"/>
              </a:rPr>
              <a:pPr algn="r" defTabSz="914400">
                <a:buNone/>
              </a:pPr>
              <a:t>8</a:t>
            </a:fld>
            <a:endParaRPr lang="en-US" sz="1200" b="0" i="0">
              <a:latin typeface="Calibri"/>
              <a:ea typeface="+mn-ea"/>
              <a:cs typeface="+mn-cs"/>
            </a:endParaRPr>
          </a:p>
        </p:txBody>
      </p:sp>
    </p:spTree>
    <p:extLst>
      <p:ext uri="{BB962C8B-B14F-4D97-AF65-F5344CB8AC3E}">
        <p14:creationId xmlns="" xmlns:p14="http://schemas.microsoft.com/office/powerpoint/2010/main" val="24082555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pPr algn="r" defTabSz="914400">
              <a:buNone/>
            </a:pPr>
            <a:fld id="{81331B57-0BE5-4F82-AA58-76F53EFF3ADA}" type="datetime8">
              <a:rPr lang="en-US" sz="1200" b="0" i="0">
                <a:latin typeface="Calibri"/>
                <a:ea typeface="+mn-ea"/>
                <a:cs typeface="+mn-cs"/>
              </a:rPr>
              <a:pPr algn="r" defTabSz="914400">
                <a:buNone/>
              </a:pPr>
              <a:t>5/13/2026 10:24 AM</a:t>
            </a:fld>
            <a:endParaRPr lang="en-US" sz="1200" b="0" i="0">
              <a:latin typeface="Calibri"/>
              <a:ea typeface="+mn-ea"/>
              <a:cs typeface="+mn-cs"/>
            </a:endParaRPr>
          </a:p>
        </p:txBody>
      </p:sp>
      <p:sp>
        <p:nvSpPr>
          <p:cNvPr id="6" name="Footer Placeholder 5"/>
          <p:cNvSpPr>
            <a:spLocks noGrp="1"/>
          </p:cNvSpPr>
          <p:nvPr>
            <p:ph type="ftr" sz="quarter" idx="12"/>
          </p:nvPr>
        </p:nvSpPr>
        <p:spPr/>
        <p:txBody>
          <a:bodyPr/>
          <a:lstStyle/>
          <a:p>
            <a:pPr algn="l" defTabSz="914400">
              <a:buNone/>
            </a:pPr>
            <a:r>
              <a:rPr lang="en-US" sz="1200" b="0" i="0">
                <a:solidFill>
                  <a:srgbClr val="000000"/>
                </a:solidFill>
                <a:latin typeface="Calibri"/>
                <a:ea typeface="+mn-ea"/>
                <a:cs typeface="+mn-cs"/>
              </a:rPr>
              <a:t>© Корпорация Майкрософт (Microsoft Corporation), 2007. Все права защищены. Microsoft, Windows, Windows Vista и другие названия продуктов являются или могут являться зарегистрированными товарными знаками и/или товарными знаками в США и/или других странах.</a:t>
            </a:r>
          </a:p>
          <a:p>
            <a:pPr algn="l" defTabSz="914400">
              <a:buNone/>
            </a:pPr>
            <a:r>
              <a:rPr lang="en-US" sz="1200" b="0" i="0">
                <a:solidFill>
                  <a:srgbClr val="000000"/>
                </a:solidFill>
                <a:latin typeface="Calibri"/>
                <a:ea typeface="+mn-ea"/>
                <a:cs typeface="+mn-cs"/>
              </a:rPr>
              <a:t>Информация приведена в этом документе только в демонстрационных целях и не отражает точку зрения представителей корпорации Майкрософт на момент составления данной презентации.  Поскольку корпорация Майкрософт вынуждена учитывать меняющиеся рыночные условия, она не гарантирует точность информации, указанной после составления этой презентации, а также не берет на себя подобной обязанности.  </a:t>
            </a:r>
            <a:br>
              <a:rPr lang="en-US" sz="1200" b="0" i="0">
                <a:solidFill>
                  <a:srgbClr val="000000"/>
                </a:solidFill>
                <a:latin typeface="Calibri"/>
                <a:ea typeface="+mn-ea"/>
                <a:cs typeface="+mn-cs"/>
              </a:rPr>
            </a:br>
            <a:r>
              <a:rPr lang="en-US" sz="1200" b="0" i="0">
                <a:solidFill>
                  <a:srgbClr val="000000"/>
                </a:solidFill>
                <a:latin typeface="Calibri"/>
                <a:ea typeface="+mn-ea"/>
                <a:cs typeface="+mn-cs"/>
              </a:rPr>
              <a:t>КОРПОРАЦИЯ МАЙКРОСОФТ НЕ ДАЕТ НИКАКИХ ЯВНЫХ, ПОДРАЗУМЕВАЕМЫХ ИЛИ ЗАКРЕПЛЕННЫХ ЗАКОНОДАТЕЛЬСТВОМ ГАРАНТИЙ В ОТНОШЕНИИ СВЕДЕНИЙ ИЗ ЭТОЙ ПРЕЗЕНТАЦИИ.</a:t>
            </a:r>
          </a:p>
          <a:p>
            <a:pPr algn="l" defTabSz="914400">
              <a:buNone/>
            </a:pPr>
            <a:endParaRPr lang="en-US" dirty="0" smtClean="0"/>
          </a:p>
        </p:txBody>
      </p:sp>
      <p:sp>
        <p:nvSpPr>
          <p:cNvPr id="7" name="Slide Number Placeholder 6"/>
          <p:cNvSpPr>
            <a:spLocks noGrp="1"/>
          </p:cNvSpPr>
          <p:nvPr>
            <p:ph type="sldNum" sz="quarter" idx="13"/>
          </p:nvPr>
        </p:nvSpPr>
        <p:spPr/>
        <p:txBody>
          <a:bodyPr/>
          <a:lstStyle/>
          <a:p>
            <a:pPr algn="r" defTabSz="914400">
              <a:buNone/>
            </a:pPr>
            <a:fld id="{EC87E0CF-87F6-4B58-B8B8-DCAB2DAAF3CA}" type="slidenum">
              <a:rPr lang="en-US" sz="1200" b="0" i="0">
                <a:latin typeface="Calibri"/>
                <a:ea typeface="+mn-ea"/>
                <a:cs typeface="+mn-cs"/>
              </a:rPr>
              <a:pPr algn="r" defTabSz="914400">
                <a:buNone/>
              </a:pPr>
              <a:t>9</a:t>
            </a:fld>
            <a:endParaRPr lang="en-US" sz="1200" b="0" i="0">
              <a:latin typeface="Calibri"/>
              <a:ea typeface="+mn-ea"/>
              <a:cs typeface="+mn-cs"/>
            </a:endParaRPr>
          </a:p>
        </p:txBody>
      </p:sp>
    </p:spTree>
    <p:extLst>
      <p:ext uri="{BB962C8B-B14F-4D97-AF65-F5344CB8AC3E}">
        <p14:creationId xmlns="" xmlns:p14="http://schemas.microsoft.com/office/powerpoint/2010/main" val="24082555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pPr algn="r" defTabSz="914400">
              <a:buNone/>
            </a:pPr>
            <a:fld id="{81331B57-0BE5-4F82-AA58-76F53EFF3ADA}" type="datetime8">
              <a:rPr lang="en-US" sz="1200" b="0" i="0">
                <a:latin typeface="Calibri"/>
                <a:ea typeface="+mn-ea"/>
                <a:cs typeface="+mn-cs"/>
              </a:rPr>
              <a:pPr algn="r" defTabSz="914400">
                <a:buNone/>
              </a:pPr>
              <a:t>5/13/2026 10:24 AM</a:t>
            </a:fld>
            <a:endParaRPr lang="en-US" sz="1200" b="0" i="0">
              <a:latin typeface="Calibri"/>
              <a:ea typeface="+mn-ea"/>
              <a:cs typeface="+mn-cs"/>
            </a:endParaRPr>
          </a:p>
        </p:txBody>
      </p:sp>
      <p:sp>
        <p:nvSpPr>
          <p:cNvPr id="6" name="Footer Placeholder 5"/>
          <p:cNvSpPr>
            <a:spLocks noGrp="1"/>
          </p:cNvSpPr>
          <p:nvPr>
            <p:ph type="ftr" sz="quarter" idx="12"/>
          </p:nvPr>
        </p:nvSpPr>
        <p:spPr/>
        <p:txBody>
          <a:bodyPr/>
          <a:lstStyle/>
          <a:p>
            <a:pPr algn="l" defTabSz="914400">
              <a:buNone/>
            </a:pPr>
            <a:r>
              <a:rPr lang="en-US" sz="1200" b="0" i="0">
                <a:solidFill>
                  <a:srgbClr val="000000"/>
                </a:solidFill>
                <a:latin typeface="Calibri"/>
                <a:ea typeface="+mn-ea"/>
                <a:cs typeface="+mn-cs"/>
              </a:rPr>
              <a:t>© Корпорация Майкрософт (Microsoft Corporation), 2007. Все права защищены. Microsoft, Windows, Windows Vista и другие названия продуктов являются или могут являться зарегистрированными товарными знаками и/или товарными знаками в США и/или других странах.</a:t>
            </a:r>
          </a:p>
          <a:p>
            <a:pPr algn="l" defTabSz="914400">
              <a:buNone/>
            </a:pPr>
            <a:r>
              <a:rPr lang="en-US" sz="1200" b="0" i="0">
                <a:solidFill>
                  <a:srgbClr val="000000"/>
                </a:solidFill>
                <a:latin typeface="Calibri"/>
                <a:ea typeface="+mn-ea"/>
                <a:cs typeface="+mn-cs"/>
              </a:rPr>
              <a:t>Информация приведена в этом документе только в демонстрационных целях и не отражает точку зрения представителей корпорации Майкрософт на момент составления данной презентации.  Поскольку корпорация Майкрософт вынуждена учитывать меняющиеся рыночные условия, она не гарантирует точность информации, указанной после составления этой презентации, а также не берет на себя подобной обязанности.  </a:t>
            </a:r>
            <a:br>
              <a:rPr lang="en-US" sz="1200" b="0" i="0">
                <a:solidFill>
                  <a:srgbClr val="000000"/>
                </a:solidFill>
                <a:latin typeface="Calibri"/>
                <a:ea typeface="+mn-ea"/>
                <a:cs typeface="+mn-cs"/>
              </a:rPr>
            </a:br>
            <a:r>
              <a:rPr lang="en-US" sz="1200" b="0" i="0">
                <a:solidFill>
                  <a:srgbClr val="000000"/>
                </a:solidFill>
                <a:latin typeface="Calibri"/>
                <a:ea typeface="+mn-ea"/>
                <a:cs typeface="+mn-cs"/>
              </a:rPr>
              <a:t>КОРПОРАЦИЯ МАЙКРОСОФТ НЕ ДАЕТ НИКАКИХ ЯВНЫХ, ПОДРАЗУМЕВАЕМЫХ ИЛИ ЗАКРЕПЛЕННЫХ ЗАКОНОДАТЕЛЬСТВОМ ГАРАНТИЙ В ОТНОШЕНИИ СВЕДЕНИЙ ИЗ ЭТОЙ ПРЕЗЕНТАЦИИ.</a:t>
            </a:r>
          </a:p>
          <a:p>
            <a:pPr algn="l" defTabSz="914400">
              <a:buNone/>
            </a:pPr>
            <a:endParaRPr lang="en-US" dirty="0" smtClean="0"/>
          </a:p>
        </p:txBody>
      </p:sp>
      <p:sp>
        <p:nvSpPr>
          <p:cNvPr id="7" name="Slide Number Placeholder 6"/>
          <p:cNvSpPr>
            <a:spLocks noGrp="1"/>
          </p:cNvSpPr>
          <p:nvPr>
            <p:ph type="sldNum" sz="quarter" idx="13"/>
          </p:nvPr>
        </p:nvSpPr>
        <p:spPr/>
        <p:txBody>
          <a:bodyPr/>
          <a:lstStyle/>
          <a:p>
            <a:pPr algn="r" defTabSz="914400">
              <a:buNone/>
            </a:pPr>
            <a:fld id="{EC87E0CF-87F6-4B58-B8B8-DCAB2DAAF3CA}" type="slidenum">
              <a:rPr lang="en-US" sz="1200" b="0" i="0">
                <a:latin typeface="Calibri"/>
                <a:ea typeface="+mn-ea"/>
                <a:cs typeface="+mn-cs"/>
              </a:rPr>
              <a:pPr algn="r" defTabSz="914400">
                <a:buNone/>
              </a:pPr>
              <a:t>10</a:t>
            </a:fld>
            <a:endParaRPr lang="en-US" sz="1200" b="0" i="0">
              <a:latin typeface="Calibri"/>
              <a:ea typeface="+mn-ea"/>
              <a:cs typeface="+mn-cs"/>
            </a:endParaRPr>
          </a:p>
        </p:txBody>
      </p:sp>
    </p:spTree>
    <p:extLst>
      <p:ext uri="{BB962C8B-B14F-4D97-AF65-F5344CB8AC3E}">
        <p14:creationId xmlns="" xmlns:p14="http://schemas.microsoft.com/office/powerpoint/2010/main" val="24082555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pPr algn="r" defTabSz="914400">
              <a:buNone/>
            </a:pPr>
            <a:fld id="{81331B57-0BE5-4F82-AA58-76F53EFF3ADA}" type="datetime8">
              <a:rPr lang="en-US" sz="1200" b="0" i="0">
                <a:latin typeface="Calibri"/>
                <a:ea typeface="+mn-ea"/>
                <a:cs typeface="+mn-cs"/>
              </a:rPr>
              <a:pPr algn="r" defTabSz="914400">
                <a:buNone/>
              </a:pPr>
              <a:t>5/13/2026 10:24 AM</a:t>
            </a:fld>
            <a:endParaRPr lang="en-US" sz="1200" b="0" i="0">
              <a:latin typeface="Calibri"/>
              <a:ea typeface="+mn-ea"/>
              <a:cs typeface="+mn-cs"/>
            </a:endParaRPr>
          </a:p>
        </p:txBody>
      </p:sp>
      <p:sp>
        <p:nvSpPr>
          <p:cNvPr id="6" name="Footer Placeholder 5"/>
          <p:cNvSpPr>
            <a:spLocks noGrp="1"/>
          </p:cNvSpPr>
          <p:nvPr>
            <p:ph type="ftr" sz="quarter" idx="12"/>
          </p:nvPr>
        </p:nvSpPr>
        <p:spPr/>
        <p:txBody>
          <a:bodyPr/>
          <a:lstStyle/>
          <a:p>
            <a:pPr algn="l" defTabSz="914400">
              <a:buNone/>
            </a:pPr>
            <a:r>
              <a:rPr lang="en-US" sz="1200" b="0" i="0">
                <a:solidFill>
                  <a:srgbClr val="000000"/>
                </a:solidFill>
                <a:latin typeface="Calibri"/>
                <a:ea typeface="+mn-ea"/>
                <a:cs typeface="+mn-cs"/>
              </a:rPr>
              <a:t>© Корпорация Майкрософт (Microsoft Corporation), 2007. Все права защищены. Microsoft, Windows, Windows Vista и другие названия продуктов являются или могут являться зарегистрированными товарными знаками и/или товарными знаками в США и/или других странах.</a:t>
            </a:r>
          </a:p>
          <a:p>
            <a:pPr algn="l" defTabSz="914400">
              <a:buNone/>
            </a:pPr>
            <a:r>
              <a:rPr lang="en-US" sz="1200" b="0" i="0">
                <a:solidFill>
                  <a:srgbClr val="000000"/>
                </a:solidFill>
                <a:latin typeface="Calibri"/>
                <a:ea typeface="+mn-ea"/>
                <a:cs typeface="+mn-cs"/>
              </a:rPr>
              <a:t>Информация приведена в этом документе только в демонстрационных целях и не отражает точку зрения представителей корпорации Майкрософт на момент составления данной презентации.  Поскольку корпорация Майкрософт вынуждена учитывать меняющиеся рыночные условия, она не гарантирует точность информации, указанной после составления этой презентации, а также не берет на себя подобной обязанности.  </a:t>
            </a:r>
            <a:br>
              <a:rPr lang="en-US" sz="1200" b="0" i="0">
                <a:solidFill>
                  <a:srgbClr val="000000"/>
                </a:solidFill>
                <a:latin typeface="Calibri"/>
                <a:ea typeface="+mn-ea"/>
                <a:cs typeface="+mn-cs"/>
              </a:rPr>
            </a:br>
            <a:r>
              <a:rPr lang="en-US" sz="1200" b="0" i="0">
                <a:solidFill>
                  <a:srgbClr val="000000"/>
                </a:solidFill>
                <a:latin typeface="Calibri"/>
                <a:ea typeface="+mn-ea"/>
                <a:cs typeface="+mn-cs"/>
              </a:rPr>
              <a:t>КОРПОРАЦИЯ МАЙКРОСОФТ НЕ ДАЕТ НИКАКИХ ЯВНЫХ, ПОДРАЗУМЕВАЕМЫХ ИЛИ ЗАКРЕПЛЕННЫХ ЗАКОНОДАТЕЛЬСТВОМ ГАРАНТИЙ В ОТНОШЕНИИ СВЕДЕНИЙ ИЗ ЭТОЙ ПРЕЗЕНТАЦИИ.</a:t>
            </a:r>
          </a:p>
          <a:p>
            <a:pPr algn="l" defTabSz="914400">
              <a:buNone/>
            </a:pPr>
            <a:endParaRPr lang="en-US" dirty="0" smtClean="0"/>
          </a:p>
        </p:txBody>
      </p:sp>
      <p:sp>
        <p:nvSpPr>
          <p:cNvPr id="7" name="Slide Number Placeholder 6"/>
          <p:cNvSpPr>
            <a:spLocks noGrp="1"/>
          </p:cNvSpPr>
          <p:nvPr>
            <p:ph type="sldNum" sz="quarter" idx="13"/>
          </p:nvPr>
        </p:nvSpPr>
        <p:spPr/>
        <p:txBody>
          <a:bodyPr/>
          <a:lstStyle/>
          <a:p>
            <a:pPr algn="r" defTabSz="914400">
              <a:buNone/>
            </a:pPr>
            <a:fld id="{EC87E0CF-87F6-4B58-B8B8-DCAB2DAAF3CA}" type="slidenum">
              <a:rPr lang="en-US" sz="1200" b="0" i="0">
                <a:latin typeface="Calibri"/>
                <a:ea typeface="+mn-ea"/>
                <a:cs typeface="+mn-cs"/>
              </a:rPr>
              <a:pPr algn="r" defTabSz="914400">
                <a:buNone/>
              </a:pPr>
              <a:t>13</a:t>
            </a:fld>
            <a:endParaRPr lang="en-US" sz="1200" b="0" i="0">
              <a:latin typeface="Calibri"/>
              <a:ea typeface="+mn-ea"/>
              <a:cs typeface="+mn-cs"/>
            </a:endParaRPr>
          </a:p>
        </p:txBody>
      </p:sp>
    </p:spTree>
    <p:extLst>
      <p:ext uri="{BB962C8B-B14F-4D97-AF65-F5344CB8AC3E}">
        <p14:creationId xmlns="" xmlns:p14="http://schemas.microsoft.com/office/powerpoint/2010/main" val="3167348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pPr algn="r" defTabSz="914400">
              <a:buNone/>
            </a:pPr>
            <a:fld id="{81331B57-0BE5-4F82-AA58-76F53EFF3ADA}" type="datetime8">
              <a:rPr lang="en-US" sz="1200" b="0" i="0">
                <a:latin typeface="Calibri"/>
                <a:ea typeface="+mn-ea"/>
                <a:cs typeface="+mn-cs"/>
              </a:rPr>
              <a:pPr algn="r" defTabSz="914400">
                <a:buNone/>
              </a:pPr>
              <a:t>5/13/2026 10:24 AM</a:t>
            </a:fld>
            <a:endParaRPr lang="en-US" sz="1200" b="0" i="0">
              <a:latin typeface="Calibri"/>
              <a:ea typeface="+mn-ea"/>
              <a:cs typeface="+mn-cs"/>
            </a:endParaRPr>
          </a:p>
        </p:txBody>
      </p:sp>
      <p:sp>
        <p:nvSpPr>
          <p:cNvPr id="6" name="Footer Placeholder 5"/>
          <p:cNvSpPr>
            <a:spLocks noGrp="1"/>
          </p:cNvSpPr>
          <p:nvPr>
            <p:ph type="ftr" sz="quarter" idx="12"/>
          </p:nvPr>
        </p:nvSpPr>
        <p:spPr/>
        <p:txBody>
          <a:bodyPr/>
          <a:lstStyle/>
          <a:p>
            <a:pPr algn="l" defTabSz="914400">
              <a:buNone/>
            </a:pPr>
            <a:r>
              <a:rPr lang="en-US" sz="1200" b="0" i="0">
                <a:solidFill>
                  <a:srgbClr val="000000"/>
                </a:solidFill>
                <a:latin typeface="Calibri"/>
                <a:ea typeface="+mn-ea"/>
                <a:cs typeface="+mn-cs"/>
              </a:rPr>
              <a:t>© Корпорация Майкрософт (Microsoft Corporation), 2007. Все права защищены. Microsoft, Windows, Windows Vista и другие названия продуктов являются или могут являться зарегистрированными товарными знаками и/или товарными знаками в США и/или других странах.</a:t>
            </a:r>
          </a:p>
          <a:p>
            <a:pPr algn="l" defTabSz="914400">
              <a:buNone/>
            </a:pPr>
            <a:r>
              <a:rPr lang="en-US" sz="1200" b="0" i="0">
                <a:solidFill>
                  <a:srgbClr val="000000"/>
                </a:solidFill>
                <a:latin typeface="Calibri"/>
                <a:ea typeface="+mn-ea"/>
                <a:cs typeface="+mn-cs"/>
              </a:rPr>
              <a:t>Информация приведена в этом документе только в демонстрационных целях и не отражает точку зрения представителей корпорации Майкрософт на момент составления данной презентации.  Поскольку корпорация Майкрософт вынуждена учитывать меняющиеся рыночные условия, она не гарантирует точность информации, указанной после составления этой презентации, а также не берет на себя подобной обязанности.  </a:t>
            </a:r>
            <a:br>
              <a:rPr lang="en-US" sz="1200" b="0" i="0">
                <a:solidFill>
                  <a:srgbClr val="000000"/>
                </a:solidFill>
                <a:latin typeface="Calibri"/>
                <a:ea typeface="+mn-ea"/>
                <a:cs typeface="+mn-cs"/>
              </a:rPr>
            </a:br>
            <a:r>
              <a:rPr lang="en-US" sz="1200" b="0" i="0">
                <a:solidFill>
                  <a:srgbClr val="000000"/>
                </a:solidFill>
                <a:latin typeface="Calibri"/>
                <a:ea typeface="+mn-ea"/>
                <a:cs typeface="+mn-cs"/>
              </a:rPr>
              <a:t>КОРПОРАЦИЯ МАЙКРОСОФТ НЕ ДАЕТ НИКАКИХ ЯВНЫХ, ПОДРАЗУМЕВАЕМЫХ ИЛИ ЗАКРЕПЛЕННЫХ ЗАКОНОДАТЕЛЬСТВОМ ГАРАНТИЙ В ОТНОШЕНИИ СВЕДЕНИЙ ИЗ ЭТОЙ ПРЕЗЕНТАЦИИ.</a:t>
            </a:r>
          </a:p>
          <a:p>
            <a:pPr algn="l" defTabSz="914400">
              <a:buNone/>
            </a:pPr>
            <a:endParaRPr lang="en-US" dirty="0" smtClean="0"/>
          </a:p>
        </p:txBody>
      </p:sp>
      <p:sp>
        <p:nvSpPr>
          <p:cNvPr id="7" name="Slide Number Placeholder 6"/>
          <p:cNvSpPr>
            <a:spLocks noGrp="1"/>
          </p:cNvSpPr>
          <p:nvPr>
            <p:ph type="sldNum" sz="quarter" idx="13"/>
          </p:nvPr>
        </p:nvSpPr>
        <p:spPr/>
        <p:txBody>
          <a:bodyPr/>
          <a:lstStyle/>
          <a:p>
            <a:pPr algn="r" defTabSz="914400">
              <a:buNone/>
            </a:pPr>
            <a:fld id="{EC87E0CF-87F6-4B58-B8B8-DCAB2DAAF3CA}" type="slidenum">
              <a:rPr lang="en-US" sz="1200" b="0" i="0">
                <a:latin typeface="Calibri"/>
                <a:ea typeface="+mn-ea"/>
                <a:cs typeface="+mn-cs"/>
              </a:rPr>
              <a:pPr algn="r" defTabSz="914400">
                <a:buNone/>
              </a:pPr>
              <a:t>14</a:t>
            </a:fld>
            <a:endParaRPr lang="en-US" sz="1200" b="0" i="0">
              <a:latin typeface="Calibri"/>
              <a:ea typeface="+mn-ea"/>
              <a:cs typeface="+mn-cs"/>
            </a:endParaRPr>
          </a:p>
        </p:txBody>
      </p:sp>
    </p:spTree>
    <p:extLst>
      <p:ext uri="{BB962C8B-B14F-4D97-AF65-F5344CB8AC3E}">
        <p14:creationId xmlns="" xmlns:p14="http://schemas.microsoft.com/office/powerpoint/2010/main" val="24082555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pPr algn="r" defTabSz="914400">
              <a:buNone/>
            </a:pPr>
            <a:fld id="{81331B57-0BE5-4F82-AA58-76F53EFF3ADA}" type="datetime8">
              <a:rPr lang="en-US" sz="1200" b="0" i="0">
                <a:latin typeface="Calibri"/>
                <a:ea typeface="+mn-ea"/>
                <a:cs typeface="+mn-cs"/>
              </a:rPr>
              <a:pPr algn="r" defTabSz="914400">
                <a:buNone/>
              </a:pPr>
              <a:t>5/13/2026 10:24 AM</a:t>
            </a:fld>
            <a:endParaRPr lang="en-US" sz="1200" b="0" i="0">
              <a:latin typeface="Calibri"/>
              <a:ea typeface="+mn-ea"/>
              <a:cs typeface="+mn-cs"/>
            </a:endParaRPr>
          </a:p>
        </p:txBody>
      </p:sp>
      <p:sp>
        <p:nvSpPr>
          <p:cNvPr id="6" name="Footer Placeholder 5"/>
          <p:cNvSpPr>
            <a:spLocks noGrp="1"/>
          </p:cNvSpPr>
          <p:nvPr>
            <p:ph type="ftr" sz="quarter" idx="12"/>
          </p:nvPr>
        </p:nvSpPr>
        <p:spPr/>
        <p:txBody>
          <a:bodyPr/>
          <a:lstStyle/>
          <a:p>
            <a:pPr algn="l" defTabSz="914400">
              <a:buNone/>
            </a:pPr>
            <a:r>
              <a:rPr lang="en-US" sz="1200" b="0" i="0">
                <a:solidFill>
                  <a:srgbClr val="000000"/>
                </a:solidFill>
                <a:latin typeface="Calibri"/>
                <a:ea typeface="+mn-ea"/>
                <a:cs typeface="+mn-cs"/>
              </a:rPr>
              <a:t>© Корпорация Майкрософт (Microsoft Corporation), 2007. Все права защищены. Microsoft, Windows, Windows Vista и другие названия продуктов являются или могут являться зарегистрированными товарными знаками и/или товарными знаками в США и/или других странах.</a:t>
            </a:r>
          </a:p>
          <a:p>
            <a:pPr algn="l" defTabSz="914400">
              <a:buNone/>
            </a:pPr>
            <a:r>
              <a:rPr lang="en-US" sz="1200" b="0" i="0">
                <a:solidFill>
                  <a:srgbClr val="000000"/>
                </a:solidFill>
                <a:latin typeface="Calibri"/>
                <a:ea typeface="+mn-ea"/>
                <a:cs typeface="+mn-cs"/>
              </a:rPr>
              <a:t>Информация приведена в этом документе только в демонстрационных целях и не отражает точку зрения представителей корпорации Майкрософт на момент составления данной презентации.  Поскольку корпорация Майкрософт вынуждена учитывать меняющиеся рыночные условия, она не гарантирует точность информации, указанной после составления этой презентации, а также не берет на себя подобной обязанности.  </a:t>
            </a:r>
            <a:br>
              <a:rPr lang="en-US" sz="1200" b="0" i="0">
                <a:solidFill>
                  <a:srgbClr val="000000"/>
                </a:solidFill>
                <a:latin typeface="Calibri"/>
                <a:ea typeface="+mn-ea"/>
                <a:cs typeface="+mn-cs"/>
              </a:rPr>
            </a:br>
            <a:r>
              <a:rPr lang="en-US" sz="1200" b="0" i="0">
                <a:solidFill>
                  <a:srgbClr val="000000"/>
                </a:solidFill>
                <a:latin typeface="Calibri"/>
                <a:ea typeface="+mn-ea"/>
                <a:cs typeface="+mn-cs"/>
              </a:rPr>
              <a:t>КОРПОРАЦИЯ МАЙКРОСОФТ НЕ ДАЕТ НИКАКИХ ЯВНЫХ, ПОДРАЗУМЕВАЕМЫХ ИЛИ ЗАКРЕПЛЕННЫХ ЗАКОНОДАТЕЛЬСТВОМ ГАРАНТИЙ В ОТНОШЕНИИ СВЕДЕНИЙ ИЗ ЭТОЙ ПРЕЗЕНТАЦИИ.</a:t>
            </a:r>
          </a:p>
          <a:p>
            <a:pPr algn="l" defTabSz="914400">
              <a:buNone/>
            </a:pPr>
            <a:endParaRPr lang="en-US" dirty="0" smtClean="0"/>
          </a:p>
        </p:txBody>
      </p:sp>
      <p:sp>
        <p:nvSpPr>
          <p:cNvPr id="7" name="Slide Number Placeholder 6"/>
          <p:cNvSpPr>
            <a:spLocks noGrp="1"/>
          </p:cNvSpPr>
          <p:nvPr>
            <p:ph type="sldNum" sz="quarter" idx="13"/>
          </p:nvPr>
        </p:nvSpPr>
        <p:spPr/>
        <p:txBody>
          <a:bodyPr/>
          <a:lstStyle/>
          <a:p>
            <a:pPr algn="r" defTabSz="914400">
              <a:buNone/>
            </a:pPr>
            <a:fld id="{EC87E0CF-87F6-4B58-B8B8-DCAB2DAAF3CA}" type="slidenum">
              <a:rPr lang="en-US" sz="1200" b="0" i="0">
                <a:latin typeface="Calibri"/>
                <a:ea typeface="+mn-ea"/>
                <a:cs typeface="+mn-cs"/>
              </a:rPr>
              <a:pPr algn="r" defTabSz="914400">
                <a:buNone/>
              </a:pPr>
              <a:t>15</a:t>
            </a:fld>
            <a:endParaRPr lang="en-US" sz="1200" b="0" i="0">
              <a:latin typeface="Calibri"/>
              <a:ea typeface="+mn-ea"/>
              <a:cs typeface="+mn-cs"/>
            </a:endParaRPr>
          </a:p>
        </p:txBody>
      </p:sp>
    </p:spTree>
    <p:extLst>
      <p:ext uri="{BB962C8B-B14F-4D97-AF65-F5344CB8AC3E}">
        <p14:creationId xmlns="" xmlns:p14="http://schemas.microsoft.com/office/powerpoint/2010/main" val="24082555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pPr algn="r" defTabSz="914400">
              <a:buNone/>
            </a:pPr>
            <a:fld id="{81331B57-0BE5-4F82-AA58-76F53EFF3ADA}" type="datetime8">
              <a:rPr lang="en-US" sz="1200" b="0" i="0">
                <a:latin typeface="Calibri"/>
                <a:ea typeface="+mn-ea"/>
                <a:cs typeface="+mn-cs"/>
              </a:rPr>
              <a:pPr algn="r" defTabSz="914400">
                <a:buNone/>
              </a:pPr>
              <a:t>5/13/2026 10:24 AM</a:t>
            </a:fld>
            <a:endParaRPr lang="en-US" sz="1200" b="0" i="0">
              <a:latin typeface="Calibri"/>
              <a:ea typeface="+mn-ea"/>
              <a:cs typeface="+mn-cs"/>
            </a:endParaRPr>
          </a:p>
        </p:txBody>
      </p:sp>
      <p:sp>
        <p:nvSpPr>
          <p:cNvPr id="6" name="Footer Placeholder 5"/>
          <p:cNvSpPr>
            <a:spLocks noGrp="1"/>
          </p:cNvSpPr>
          <p:nvPr>
            <p:ph type="ftr" sz="quarter" idx="12"/>
          </p:nvPr>
        </p:nvSpPr>
        <p:spPr/>
        <p:txBody>
          <a:bodyPr/>
          <a:lstStyle/>
          <a:p>
            <a:pPr algn="l" defTabSz="914400">
              <a:buNone/>
            </a:pPr>
            <a:r>
              <a:rPr lang="en-US" sz="1200" b="0" i="0">
                <a:solidFill>
                  <a:srgbClr val="000000"/>
                </a:solidFill>
                <a:latin typeface="Calibri"/>
                <a:ea typeface="+mn-ea"/>
                <a:cs typeface="+mn-cs"/>
              </a:rPr>
              <a:t>© Корпорация Майкрософт (Microsoft Corporation), 2007. Все права защищены. Microsoft, Windows, Windows Vista и другие названия продуктов являются или могут являться зарегистрированными товарными знаками и/или товарными знаками в США и/или других странах.</a:t>
            </a:r>
          </a:p>
          <a:p>
            <a:pPr algn="l" defTabSz="914400">
              <a:buNone/>
            </a:pPr>
            <a:r>
              <a:rPr lang="en-US" sz="1200" b="0" i="0">
                <a:solidFill>
                  <a:srgbClr val="000000"/>
                </a:solidFill>
                <a:latin typeface="Calibri"/>
                <a:ea typeface="+mn-ea"/>
                <a:cs typeface="+mn-cs"/>
              </a:rPr>
              <a:t>Информация приведена в этом документе только в демонстрационных целях и не отражает точку зрения представителей корпорации Майкрософт на момент составления данной презентации.  Поскольку корпорация Майкрософт вынуждена учитывать меняющиеся рыночные условия, она не гарантирует точность информации, указанной после составления этой презентации, а также не берет на себя подобной обязанности.  </a:t>
            </a:r>
            <a:br>
              <a:rPr lang="en-US" sz="1200" b="0" i="0">
                <a:solidFill>
                  <a:srgbClr val="000000"/>
                </a:solidFill>
                <a:latin typeface="Calibri"/>
                <a:ea typeface="+mn-ea"/>
                <a:cs typeface="+mn-cs"/>
              </a:rPr>
            </a:br>
            <a:r>
              <a:rPr lang="en-US" sz="1200" b="0" i="0">
                <a:solidFill>
                  <a:srgbClr val="000000"/>
                </a:solidFill>
                <a:latin typeface="Calibri"/>
                <a:ea typeface="+mn-ea"/>
                <a:cs typeface="+mn-cs"/>
              </a:rPr>
              <a:t>КОРПОРАЦИЯ МАЙКРОСОФТ НЕ ДАЕТ НИКАКИХ ЯВНЫХ, ПОДРАЗУМЕВАЕМЫХ ИЛИ ЗАКРЕПЛЕННЫХ ЗАКОНОДАТЕЛЬСТВОМ ГАРАНТИЙ В ОТНОШЕНИИ СВЕДЕНИЙ ИЗ ЭТОЙ ПРЕЗЕНТАЦИИ.</a:t>
            </a:r>
          </a:p>
          <a:p>
            <a:pPr algn="l" defTabSz="914400">
              <a:buNone/>
            </a:pPr>
            <a:endParaRPr lang="en-US" dirty="0" smtClean="0"/>
          </a:p>
        </p:txBody>
      </p:sp>
      <p:sp>
        <p:nvSpPr>
          <p:cNvPr id="7" name="Slide Number Placeholder 6"/>
          <p:cNvSpPr>
            <a:spLocks noGrp="1"/>
          </p:cNvSpPr>
          <p:nvPr>
            <p:ph type="sldNum" sz="quarter" idx="13"/>
          </p:nvPr>
        </p:nvSpPr>
        <p:spPr/>
        <p:txBody>
          <a:bodyPr/>
          <a:lstStyle/>
          <a:p>
            <a:pPr algn="r" defTabSz="914400">
              <a:buNone/>
            </a:pPr>
            <a:fld id="{EC87E0CF-87F6-4B58-B8B8-DCAB2DAAF3CA}" type="slidenum">
              <a:rPr lang="en-US" sz="1200" b="0" i="0">
                <a:latin typeface="Calibri"/>
                <a:ea typeface="+mn-ea"/>
                <a:cs typeface="+mn-cs"/>
              </a:rPr>
              <a:pPr algn="r" defTabSz="914400">
                <a:buNone/>
              </a:pPr>
              <a:t>17</a:t>
            </a:fld>
            <a:endParaRPr lang="en-US" sz="1200" b="0" i="0">
              <a:latin typeface="Calibri"/>
              <a:ea typeface="+mn-ea"/>
              <a:cs typeface="+mn-cs"/>
            </a:endParaRPr>
          </a:p>
        </p:txBody>
      </p:sp>
    </p:spTree>
    <p:extLst>
      <p:ext uri="{BB962C8B-B14F-4D97-AF65-F5344CB8AC3E}">
        <p14:creationId xmlns="" xmlns:p14="http://schemas.microsoft.com/office/powerpoint/2010/main" val="2408255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30250" y="1905000"/>
            <a:ext cx="7681913" cy="1523495"/>
          </a:xfrm>
        </p:spPr>
        <p:txBody>
          <a:bodyPr>
            <a:noAutofit/>
          </a:bodyPr>
          <a:lstStyle>
            <a:lvl1pPr>
              <a:lnSpc>
                <a:spcPct val="90000"/>
              </a:lnSpc>
              <a:defRPr sz="5400"/>
            </a:lvl1pPr>
          </a:lstStyle>
          <a:p>
            <a:r>
              <a:rPr lang="ru-RU" noProof="0" smtClean="0"/>
              <a:t>Образец заголовка</a:t>
            </a:r>
            <a:endParaRPr lang="ru-RU" noProof="0"/>
          </a:p>
        </p:txBody>
      </p:sp>
      <p:sp>
        <p:nvSpPr>
          <p:cNvPr id="3" name="Подзаголовок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ru-RU" noProof="0" smtClean="0"/>
              <a:t>Образец подзаголовка</a:t>
            </a:r>
            <a:endParaRPr lang="ru-RU" noProof="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Заголовок и объект">
    <p:bg bwMode="black">
      <p:bgPr>
        <a:solidFill>
          <a:schemeClr val="tx1"/>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bwMode="white"/>
        <p:txBody>
          <a:bodyPr/>
          <a:lstStyle>
            <a:lvl1pPr>
              <a:defRPr>
                <a:solidFill>
                  <a:srgbClr val="FFFFFF"/>
                </a:solidFill>
              </a:defRPr>
            </a:lvl1pPr>
          </a:lstStyle>
          <a:p>
            <a:r>
              <a:rPr lang="ru-RU" noProof="0" smtClean="0"/>
              <a:t>Образец заголовка</a:t>
            </a:r>
            <a:endParaRPr lang="ru-RU" noProof="0"/>
          </a:p>
        </p:txBody>
      </p:sp>
      <p:sp>
        <p:nvSpPr>
          <p:cNvPr id="6" name="Текст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Заголовок и объект">
    <p:bg bwMode="black">
      <p:bgPr>
        <a:solidFill>
          <a:schemeClr val="tx1"/>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bwMode="white"/>
        <p:txBody>
          <a:bodyPr/>
          <a:lstStyle>
            <a:lvl1pPr>
              <a:defRPr>
                <a:solidFill>
                  <a:srgbClr val="FFFFFF"/>
                </a:solidFill>
              </a:defRPr>
            </a:lvl1pPr>
          </a:lstStyle>
          <a:p>
            <a:r>
              <a:rPr lang="ru-RU" noProof="0" smtClean="0"/>
              <a:t>Образец заголовка</a:t>
            </a:r>
            <a:endParaRPr lang="ru-RU" noProof="0"/>
          </a:p>
        </p:txBody>
      </p:sp>
      <p:sp>
        <p:nvSpPr>
          <p:cNvPr id="6" name="Текст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4" name="Текст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ru-RU" noProof="0" smtClean="0"/>
              <a:t>Образец текста</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ролик, видео и прочие особые слайды">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ru-RU" noProof="0" smtClean="0"/>
              <a:t>Образец заголовка</a:t>
            </a:r>
            <a:endParaRPr lang="ru-RU" noProof="0"/>
          </a:p>
        </p:txBody>
      </p:sp>
      <p:sp>
        <p:nvSpPr>
          <p:cNvPr id="3" name="Подзаголовок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ru-RU" noProof="0" smtClean="0"/>
              <a:t>Образец подзаголовка</a:t>
            </a:r>
            <a:endParaRPr lang="ru-RU" noProof="0"/>
          </a:p>
        </p:txBody>
      </p:sp>
      <p:sp>
        <p:nvSpPr>
          <p:cNvPr id="7" name="Текст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75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ru-RU" noProof="0" smtClean="0"/>
              <a:t>щелкните, чтобы…</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Используется для слайдов с кодом программного обеспечения">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noProof="0" smtClean="0"/>
              <a:t>Образец заголовка</a:t>
            </a:r>
            <a:endParaRPr lang="ru-RU" noProof="0"/>
          </a:p>
        </p:txBody>
      </p:sp>
      <p:sp>
        <p:nvSpPr>
          <p:cNvPr id="6" name="Текст 5"/>
          <p:cNvSpPr>
            <a:spLocks noGrp="1"/>
          </p:cNvSpPr>
          <p:nvPr>
            <p:ph type="body" sz="quarter" idx="10"/>
          </p:nvPr>
        </p:nvSpPr>
        <p:spPr>
          <a:xfrm>
            <a:off x="722313" y="1905000"/>
            <a:ext cx="8040688" cy="2117503"/>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sz="1800" b="0" i="0">
                <a:solidFill>
                  <a:schemeClr val="tx1"/>
                </a:solidFill>
                <a:latin typeface="Times New Roman"/>
                <a:cs typeface="Times New Roman"/>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14914137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chemeClr val="tx1"/>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15244946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chemeClr val="tx1"/>
                </a:solidFill>
                <a:latin typeface="Times New Roman"/>
                <a:cs typeface="Times New Roman"/>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29633611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chemeClr val="tx1"/>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32728880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3667072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sz="1800" b="0" i="0">
                <a:solidFill>
                  <a:schemeClr val="tx1"/>
                </a:solidFill>
                <a:latin typeface="Times New Roman"/>
                <a:cs typeface="Times New Roman"/>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2596966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ролик, видео и прочие особые слайды">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ru-RU" noProof="0" smtClean="0"/>
              <a:t>Образец заголовка</a:t>
            </a:r>
            <a:endParaRPr lang="ru-RU" noProof="0"/>
          </a:p>
        </p:txBody>
      </p:sp>
      <p:sp>
        <p:nvSpPr>
          <p:cNvPr id="3" name="Подзаголовок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ru-RU" noProof="0" smtClean="0"/>
              <a:t>Образец подзаголовка</a:t>
            </a:r>
            <a:endParaRPr lang="ru-RU" noProof="0"/>
          </a:p>
        </p:txBody>
      </p:sp>
      <p:sp>
        <p:nvSpPr>
          <p:cNvPr id="7" name="Текст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75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ru-RU" noProof="0" smtClean="0"/>
              <a:t>щелкните, чтобы…</a:t>
            </a:r>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chemeClr val="tx1"/>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41391406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chemeClr val="tx1"/>
                </a:solidFill>
                <a:latin typeface="Times New Roman"/>
                <a:cs typeface="Times New Roman"/>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7406255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chemeClr val="tx1"/>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24794625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35949425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sz="1800" b="0" i="0">
                <a:solidFill>
                  <a:schemeClr val="tx1"/>
                </a:solidFill>
                <a:latin typeface="Times New Roman"/>
                <a:cs typeface="Times New Roman"/>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36506148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chemeClr val="tx1"/>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11573729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chemeClr val="tx1"/>
                </a:solidFill>
                <a:latin typeface="Times New Roman"/>
                <a:cs typeface="Times New Roman"/>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273765497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chemeClr val="tx1"/>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23186930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36765091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sz="1800" b="0" i="0">
                <a:solidFill>
                  <a:schemeClr val="tx1"/>
                </a:solidFill>
                <a:latin typeface="Times New Roman"/>
                <a:cs typeface="Times New Roman"/>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2960103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noProof="0" smtClean="0"/>
              <a:t>Образец заголовка</a:t>
            </a:r>
            <a:endParaRPr lang="ru-RU" noProof="0"/>
          </a:p>
        </p:txBody>
      </p:sp>
      <p:sp>
        <p:nvSpPr>
          <p:cNvPr id="6" name="Текст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Tree>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chemeClr val="tx1"/>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84902983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chemeClr val="tx1"/>
                </a:solidFill>
                <a:latin typeface="Times New Roman"/>
                <a:cs typeface="Times New Roman"/>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273570416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chemeClr val="tx1"/>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373647013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684692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noProof="0" smtClean="0"/>
              <a:t>Образец заголовка</a:t>
            </a:r>
            <a:endParaRPr lang="ru-RU" noProof="0"/>
          </a:p>
        </p:txBody>
      </p:sp>
      <p:sp>
        <p:nvSpPr>
          <p:cNvPr id="3" name="Объект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noProof="0" smtClean="0"/>
              <a:t>Образец заголовка</a:t>
            </a:r>
            <a:endParaRPr lang="ru-RU" noProof="0"/>
          </a:p>
        </p:txBody>
      </p:sp>
      <p:sp>
        <p:nvSpPr>
          <p:cNvPr id="3" name="Объект 2"/>
          <p:cNvSpPr>
            <a:spLocks noGrp="1"/>
          </p:cNvSpPr>
          <p:nvPr>
            <p:ph sz="half" idx="1"/>
          </p:nvPr>
        </p:nvSpPr>
        <p:spPr>
          <a:xfrm>
            <a:off x="381000" y="1411553"/>
            <a:ext cx="4114800" cy="1742015"/>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4" name="Объект 3"/>
          <p:cNvSpPr>
            <a:spLocks noGrp="1"/>
          </p:cNvSpPr>
          <p:nvPr>
            <p:ph sz="half" idx="2"/>
          </p:nvPr>
        </p:nvSpPr>
        <p:spPr>
          <a:xfrm>
            <a:off x="4648200" y="1411553"/>
            <a:ext cx="4114800" cy="1742015"/>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noProof="0" smtClean="0"/>
              <a:t>Образец заголовка</a:t>
            </a:r>
            <a:endParaRPr lang="ru-RU" noProof="0"/>
          </a:p>
        </p:txBody>
      </p:sp>
      <p:sp>
        <p:nvSpPr>
          <p:cNvPr id="3" name="Текст 2"/>
          <p:cNvSpPr>
            <a:spLocks noGrp="1"/>
          </p:cNvSpPr>
          <p:nvPr>
            <p:ph type="body" idx="1"/>
          </p:nvPr>
        </p:nvSpPr>
        <p:spPr>
          <a:xfrm>
            <a:off x="381000" y="1757802"/>
            <a:ext cx="4114800"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ru-RU" noProof="0" smtClean="0"/>
              <a:t>Образец текста</a:t>
            </a:r>
          </a:p>
        </p:txBody>
      </p:sp>
      <p:sp>
        <p:nvSpPr>
          <p:cNvPr id="4" name="Объект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5" name="Текст 4"/>
          <p:cNvSpPr>
            <a:spLocks noGrp="1"/>
          </p:cNvSpPr>
          <p:nvPr>
            <p:ph type="body" sz="quarter" idx="3"/>
          </p:nvPr>
        </p:nvSpPr>
        <p:spPr>
          <a:xfrm>
            <a:off x="4645981" y="1757802"/>
            <a:ext cx="4117019"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ru-RU" noProof="0" smtClean="0"/>
              <a:t>Образец текста</a:t>
            </a:r>
          </a:p>
        </p:txBody>
      </p:sp>
      <p:sp>
        <p:nvSpPr>
          <p:cNvPr id="6" name="Объект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noProof="0" smtClean="0"/>
              <a:t>Образец заголовка</a:t>
            </a:r>
            <a:endParaRPr lang="ru-RU" noProof="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Пусто">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печать с использованием оттенков серого">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6.xml"/><Relationship Id="rId7" Type="http://schemas.openxmlformats.org/officeDocument/2006/relationships/image" Target="../media/image6.png"/><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theme" Target="../theme/theme3.xml"/><Relationship Id="rId5" Type="http://schemas.openxmlformats.org/officeDocument/2006/relationships/slideLayout" Target="../slideLayouts/slideLayout18.xml"/><Relationship Id="rId4" Type="http://schemas.openxmlformats.org/officeDocument/2006/relationships/slideLayout" Target="../slideLayouts/slideLayout17.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1.xml"/><Relationship Id="rId7" Type="http://schemas.openxmlformats.org/officeDocument/2006/relationships/image" Target="../media/image6.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theme" Target="../theme/theme4.xml"/><Relationship Id="rId5" Type="http://schemas.openxmlformats.org/officeDocument/2006/relationships/slideLayout" Target="../slideLayouts/slideLayout23.xml"/><Relationship Id="rId4" Type="http://schemas.openxmlformats.org/officeDocument/2006/relationships/slideLayout" Target="../slideLayouts/slideLayout22.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26.xml"/><Relationship Id="rId7" Type="http://schemas.openxmlformats.org/officeDocument/2006/relationships/image" Target="../media/image6.png"/><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theme" Target="../theme/theme5.xml"/><Relationship Id="rId5" Type="http://schemas.openxmlformats.org/officeDocument/2006/relationships/slideLayout" Target="../slideLayouts/slideLayout28.xml"/><Relationship Id="rId4" Type="http://schemas.openxmlformats.org/officeDocument/2006/relationships/slideLayout" Target="../slideLayouts/slideLayout27.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31.xml"/><Relationship Id="rId7" Type="http://schemas.openxmlformats.org/officeDocument/2006/relationships/image" Target="../media/image6.png"/><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theme" Target="../theme/theme6.xml"/><Relationship Id="rId5" Type="http://schemas.openxmlformats.org/officeDocument/2006/relationships/slideLayout" Target="../slideLayouts/slideLayout33.xml"/><Relationship Id="rId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5" cstate="print"/>
          <a:srcRect/>
          <a:stretch>
            <a:fillRect/>
          </a:stretch>
        </p:blipFill>
        <p:spPr bwMode="auto">
          <a:xfrm>
            <a:off x="-15875" y="6007100"/>
            <a:ext cx="9159875" cy="849313"/>
          </a:xfrm>
          <a:prstGeom prst="rect">
            <a:avLst/>
          </a:prstGeom>
          <a:noFill/>
        </p:spPr>
      </p:pic>
      <p:sp>
        <p:nvSpPr>
          <p:cNvPr id="2" name="Заголовок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ru-RU" noProof="0" smtClean="0"/>
              <a:t>Образец заголовка</a:t>
            </a:r>
            <a:endParaRPr lang="ru-RU" noProof="0"/>
          </a:p>
        </p:txBody>
      </p:sp>
      <p:sp>
        <p:nvSpPr>
          <p:cNvPr id="3" name="Текст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4" name="Рисунок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Заголовок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ru-RU" noProof="0" smtClean="0"/>
              <a:t>Образец заголовка</a:t>
            </a:r>
            <a:endParaRPr lang="ru-RU" noProof="0"/>
          </a:p>
        </p:txBody>
      </p:sp>
      <p:sp>
        <p:nvSpPr>
          <p:cNvPr id="3" name="Текст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9144000" cy="6858000"/>
          </a:xfrm>
          <a:prstGeom prst="rect">
            <a:avLst/>
          </a:prstGeom>
        </p:spPr>
      </p:pic>
      <p:sp>
        <p:nvSpPr>
          <p:cNvPr id="2" name="Holder 2"/>
          <p:cNvSpPr>
            <a:spLocks noGrp="1"/>
          </p:cNvSpPr>
          <p:nvPr>
            <p:ph type="title"/>
          </p:nvPr>
        </p:nvSpPr>
        <p:spPr>
          <a:xfrm>
            <a:off x="1082873" y="150027"/>
            <a:ext cx="6978253" cy="629920"/>
          </a:xfrm>
          <a:prstGeom prst="rect">
            <a:avLst/>
          </a:prstGeom>
        </p:spPr>
        <p:txBody>
          <a:bodyPr wrap="square" lIns="0" tIns="0" rIns="0" bIns="0">
            <a:spAutoFit/>
          </a:bodyPr>
          <a:lstStyle>
            <a:lvl1pPr>
              <a:defRPr sz="1800" b="0" i="0">
                <a:solidFill>
                  <a:schemeClr val="tx1"/>
                </a:solidFill>
                <a:latin typeface="Times New Roman"/>
                <a:cs typeface="Times New Roman"/>
              </a:defRPr>
            </a:lvl1pPr>
          </a:lstStyle>
          <a:p>
            <a:endParaRPr/>
          </a:p>
        </p:txBody>
      </p:sp>
      <p:sp>
        <p:nvSpPr>
          <p:cNvPr id="3" name="Holder 3"/>
          <p:cNvSpPr>
            <a:spLocks noGrp="1"/>
          </p:cNvSpPr>
          <p:nvPr>
            <p:ph type="body" idx="1"/>
          </p:nvPr>
        </p:nvSpPr>
        <p:spPr>
          <a:xfrm>
            <a:off x="304500" y="1766465"/>
            <a:ext cx="8027034" cy="315086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4187501228"/>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9144000" cy="6858000"/>
          </a:xfrm>
          <a:prstGeom prst="rect">
            <a:avLst/>
          </a:prstGeom>
        </p:spPr>
      </p:pic>
      <p:sp>
        <p:nvSpPr>
          <p:cNvPr id="2" name="Holder 2"/>
          <p:cNvSpPr>
            <a:spLocks noGrp="1"/>
          </p:cNvSpPr>
          <p:nvPr>
            <p:ph type="title"/>
          </p:nvPr>
        </p:nvSpPr>
        <p:spPr>
          <a:xfrm>
            <a:off x="1082873" y="150027"/>
            <a:ext cx="6978253" cy="629920"/>
          </a:xfrm>
          <a:prstGeom prst="rect">
            <a:avLst/>
          </a:prstGeom>
        </p:spPr>
        <p:txBody>
          <a:bodyPr wrap="square" lIns="0" tIns="0" rIns="0" bIns="0">
            <a:spAutoFit/>
          </a:bodyPr>
          <a:lstStyle>
            <a:lvl1pPr>
              <a:defRPr sz="1800" b="0" i="0">
                <a:solidFill>
                  <a:schemeClr val="tx1"/>
                </a:solidFill>
                <a:latin typeface="Times New Roman"/>
                <a:cs typeface="Times New Roman"/>
              </a:defRPr>
            </a:lvl1pPr>
          </a:lstStyle>
          <a:p>
            <a:endParaRPr/>
          </a:p>
        </p:txBody>
      </p:sp>
      <p:sp>
        <p:nvSpPr>
          <p:cNvPr id="3" name="Holder 3"/>
          <p:cNvSpPr>
            <a:spLocks noGrp="1"/>
          </p:cNvSpPr>
          <p:nvPr>
            <p:ph type="body" idx="1"/>
          </p:nvPr>
        </p:nvSpPr>
        <p:spPr>
          <a:xfrm>
            <a:off x="304500" y="1766465"/>
            <a:ext cx="8027034" cy="315086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2960594604"/>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9144000" cy="6858000"/>
          </a:xfrm>
          <a:prstGeom prst="rect">
            <a:avLst/>
          </a:prstGeom>
        </p:spPr>
      </p:pic>
      <p:sp>
        <p:nvSpPr>
          <p:cNvPr id="2" name="Holder 2"/>
          <p:cNvSpPr>
            <a:spLocks noGrp="1"/>
          </p:cNvSpPr>
          <p:nvPr>
            <p:ph type="title"/>
          </p:nvPr>
        </p:nvSpPr>
        <p:spPr>
          <a:xfrm>
            <a:off x="1082873" y="150027"/>
            <a:ext cx="6978253" cy="629920"/>
          </a:xfrm>
          <a:prstGeom prst="rect">
            <a:avLst/>
          </a:prstGeom>
        </p:spPr>
        <p:txBody>
          <a:bodyPr wrap="square" lIns="0" tIns="0" rIns="0" bIns="0">
            <a:spAutoFit/>
          </a:bodyPr>
          <a:lstStyle>
            <a:lvl1pPr>
              <a:defRPr sz="1800" b="0" i="0">
                <a:solidFill>
                  <a:schemeClr val="tx1"/>
                </a:solidFill>
                <a:latin typeface="Times New Roman"/>
                <a:cs typeface="Times New Roman"/>
              </a:defRPr>
            </a:lvl1pPr>
          </a:lstStyle>
          <a:p>
            <a:endParaRPr/>
          </a:p>
        </p:txBody>
      </p:sp>
      <p:sp>
        <p:nvSpPr>
          <p:cNvPr id="3" name="Holder 3"/>
          <p:cNvSpPr>
            <a:spLocks noGrp="1"/>
          </p:cNvSpPr>
          <p:nvPr>
            <p:ph type="body" idx="1"/>
          </p:nvPr>
        </p:nvSpPr>
        <p:spPr>
          <a:xfrm>
            <a:off x="304500" y="1766465"/>
            <a:ext cx="8027034" cy="315086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2855445972"/>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9144000" cy="6858000"/>
          </a:xfrm>
          <a:prstGeom prst="rect">
            <a:avLst/>
          </a:prstGeom>
        </p:spPr>
      </p:pic>
      <p:sp>
        <p:nvSpPr>
          <p:cNvPr id="2" name="Holder 2"/>
          <p:cNvSpPr>
            <a:spLocks noGrp="1"/>
          </p:cNvSpPr>
          <p:nvPr>
            <p:ph type="title"/>
          </p:nvPr>
        </p:nvSpPr>
        <p:spPr>
          <a:xfrm>
            <a:off x="1082873" y="150027"/>
            <a:ext cx="6978253" cy="629920"/>
          </a:xfrm>
          <a:prstGeom prst="rect">
            <a:avLst/>
          </a:prstGeom>
        </p:spPr>
        <p:txBody>
          <a:bodyPr wrap="square" lIns="0" tIns="0" rIns="0" bIns="0">
            <a:spAutoFit/>
          </a:bodyPr>
          <a:lstStyle>
            <a:lvl1pPr>
              <a:defRPr sz="1800" b="0" i="0">
                <a:solidFill>
                  <a:schemeClr val="tx1"/>
                </a:solidFill>
                <a:latin typeface="Times New Roman"/>
                <a:cs typeface="Times New Roman"/>
              </a:defRPr>
            </a:lvl1pPr>
          </a:lstStyle>
          <a:p>
            <a:endParaRPr/>
          </a:p>
        </p:txBody>
      </p:sp>
      <p:sp>
        <p:nvSpPr>
          <p:cNvPr id="3" name="Holder 3"/>
          <p:cNvSpPr>
            <a:spLocks noGrp="1"/>
          </p:cNvSpPr>
          <p:nvPr>
            <p:ph type="body" idx="1"/>
          </p:nvPr>
        </p:nvSpPr>
        <p:spPr>
          <a:xfrm>
            <a:off x="304500" y="1766465"/>
            <a:ext cx="8027034" cy="315086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tint val="75000"/>
                </a:prstClr>
              </a:solidFill>
              <a:effectLst/>
              <a:uLnTx/>
              <a:uFillTx/>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a:ln>
                  <a:noFill/>
                </a:ln>
                <a:solidFill>
                  <a:prstClr val="black">
                    <a:tint val="75000"/>
                  </a:prstClr>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5/13/2026</a:t>
            </a:fld>
            <a:endParaRPr kumimoji="0" lang="en-US" sz="1800" b="0" i="0" u="none" strike="noStrike" kern="0" cap="none" spc="0" normalizeH="0" baseline="0" noProof="0">
              <a:ln>
                <a:noFill/>
              </a:ln>
              <a:solidFill>
                <a:prstClr val="black">
                  <a:tint val="75000"/>
                </a:prstClr>
              </a:solidFill>
              <a:effectLst/>
              <a:uLnTx/>
              <a:uFillTx/>
            </a:endParaRPr>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pPr marL="0" marR="0" lvl="0" indent="0" algn="r" defTabSz="914400" eaLnBrk="1" fontAlgn="auto" latinLnBrk="0" hangingPunct="1">
              <a:lnSpc>
                <a:spcPct val="100000"/>
              </a:lnSpc>
              <a:spcBef>
                <a:spcPts val="0"/>
              </a:spcBef>
              <a:spcAft>
                <a:spcPts val="0"/>
              </a:spcAft>
              <a:buClrTx/>
              <a:buSzTx/>
              <a:buFontTx/>
              <a:buNone/>
              <a:tabLst/>
              <a:defRPr/>
            </a:pPr>
            <a:fld id="{B6F15528-21DE-4FAA-801E-634DDDAF4B2B}" type="slidenum">
              <a:rPr kumimoji="0" sz="1800" b="0" i="0" u="none" strike="noStrike" kern="0" cap="none" spc="0" normalizeH="0" baseline="0" noProof="0">
                <a:ln>
                  <a:noFill/>
                </a:ln>
                <a:solidFill>
                  <a:prstClr val="black">
                    <a:tint val="75000"/>
                  </a:prstClr>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sz="1800" b="0" i="0" u="none" strike="noStrike" kern="0" cap="none" spc="0" normalizeH="0" baseline="0" noProof="0">
              <a:ln>
                <a:noFill/>
              </a:ln>
              <a:solidFill>
                <a:prstClr val="black">
                  <a:tint val="75000"/>
                </a:prstClr>
              </a:solidFill>
              <a:effectLst/>
              <a:uLnTx/>
              <a:uFillTx/>
            </a:endParaRPr>
          </a:p>
        </p:txBody>
      </p:sp>
    </p:spTree>
    <p:extLst>
      <p:ext uri="{BB962C8B-B14F-4D97-AF65-F5344CB8AC3E}">
        <p14:creationId xmlns="" xmlns:p14="http://schemas.microsoft.com/office/powerpoint/2010/main" val="1013019094"/>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3.xml"/><Relationship Id="rId4" Type="http://schemas.openxmlformats.org/officeDocument/2006/relationships/image" Target="../media/image11.jpeg"/></Relationships>
</file>

<file path=ppt/slides/_rels/slide17.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5.xml"/><Relationship Id="rId4" Type="http://schemas.openxmlformats.org/officeDocument/2006/relationships/image" Target="../media/image15.jpeg"/></Relationships>
</file>

<file path=ppt/slides/_rels/slide2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png"/><Relationship Id="rId1" Type="http://schemas.openxmlformats.org/officeDocument/2006/relationships/slideLayout" Target="../slideLayouts/slideLayout20.xml"/><Relationship Id="rId6" Type="http://schemas.openxmlformats.org/officeDocument/2006/relationships/image" Target="../media/image20.jpeg"/><Relationship Id="rId5" Type="http://schemas.openxmlformats.org/officeDocument/2006/relationships/image" Target="../media/image19.png"/><Relationship Id="rId4" Type="http://schemas.openxmlformats.org/officeDocument/2006/relationships/image" Target="../media/image18.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0.xml"/><Relationship Id="rId4" Type="http://schemas.openxmlformats.org/officeDocument/2006/relationships/image" Target="../media/image23.jpeg"/></Relationships>
</file>

<file path=ppt/slides/_rels/slide3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5.xml"/><Relationship Id="rId4" Type="http://schemas.openxmlformats.org/officeDocument/2006/relationships/image" Target="../media/image23.jpe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30.xml"/><Relationship Id="rId5" Type="http://schemas.openxmlformats.org/officeDocument/2006/relationships/image" Target="../media/image27.png"/><Relationship Id="rId4" Type="http://schemas.openxmlformats.org/officeDocument/2006/relationships/image" Target="../media/image26.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hyperlink" Target="http://publication.pravo.gov.ru/Document/View/0001202112290039" TargetMode="External"/><Relationship Id="rId2" Type="http://schemas.openxmlformats.org/officeDocument/2006/relationships/hyperlink" Target="https://www.consultant.ru/document/cons_doc_LAW_34683/cab05a75d99b7e017c3ec285a0fa658773f00292/" TargetMode="External"/><Relationship Id="rId1" Type="http://schemas.openxmlformats.org/officeDocument/2006/relationships/slideLayout" Target="../slideLayouts/slideLayout3.xml"/><Relationship Id="rId5" Type="http://schemas.openxmlformats.org/officeDocument/2006/relationships/image" Target="../media/image28.jpeg"/><Relationship Id="rId4" Type="http://schemas.openxmlformats.org/officeDocument/2006/relationships/hyperlink" Target="https://normativ.kontur.ru/document?moduleId=1&amp;documentId=419981"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29.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l" defTabSz="914400">
              <a:lnSpc>
                <a:spcPct val="90000"/>
              </a:lnSpc>
              <a:spcBef>
                <a:spcPts val="0"/>
              </a:spcBef>
              <a:buNone/>
            </a:pPr>
            <a:r>
              <a:rPr lang="ru-RU" sz="4400" b="0" i="0" spc="-150" dirty="0" smtClean="0">
                <a:effectLst>
                  <a:outerShdw blurRad="50800" dist="38100" dir="2700000" algn="tl">
                    <a:prstClr val="black">
                      <a:alpha val="40000"/>
                    </a:prstClr>
                  </a:outerShdw>
                </a:effectLst>
                <a:latin typeface="Calibri"/>
                <a:ea typeface="+mn-ea"/>
                <a:cs typeface="Arial"/>
              </a:rPr>
              <a:t>Создание и обеспечение функционирования системы управления охраной труда в образовательных организациях</a:t>
            </a:r>
            <a:endParaRPr lang="ru-RU" sz="4400" b="0" i="0" spc="-150" dirty="0">
              <a:effectLst>
                <a:outerShdw blurRad="50800" dist="38100" dir="2700000" algn="tl">
                  <a:prstClr val="black">
                    <a:alpha val="40000"/>
                  </a:prstClr>
                </a:outerShdw>
              </a:effectLst>
              <a:latin typeface="Calibri"/>
              <a:ea typeface="+mn-ea"/>
              <a:cs typeface="Arial"/>
            </a:endParaRPr>
          </a:p>
        </p:txBody>
      </p:sp>
      <p:sp>
        <p:nvSpPr>
          <p:cNvPr id="3" name="Подзаголовок 2"/>
          <p:cNvSpPr>
            <a:spLocks noGrp="1"/>
          </p:cNvSpPr>
          <p:nvPr>
            <p:ph type="subTitle" idx="1"/>
          </p:nvPr>
        </p:nvSpPr>
        <p:spPr>
          <a:xfrm>
            <a:off x="2074663" y="4344988"/>
            <a:ext cx="6673801" cy="1293812"/>
          </a:xfrm>
        </p:spPr>
        <p:txBody>
          <a:bodyPr>
            <a:noAutofit/>
          </a:bodyPr>
          <a:lstStyle/>
          <a:p>
            <a:pPr marL="0" indent="0" algn="l">
              <a:lnSpc>
                <a:spcPct val="90000"/>
              </a:lnSpc>
              <a:spcBef>
                <a:spcPts val="0"/>
              </a:spcBef>
              <a:buNone/>
            </a:pPr>
            <a:r>
              <a:rPr lang="ru-RU" sz="2400" dirty="0" smtClean="0">
                <a:solidFill>
                  <a:srgbClr val="000000"/>
                </a:solidFill>
              </a:rPr>
              <a:t>Техническая инспекция труда Профсоюза Алтайского и Красноярского краев</a:t>
            </a:r>
            <a:endParaRPr lang="ru-RU" sz="2400" b="0" i="0" dirty="0">
              <a:solidFill>
                <a:srgbClr val="000000"/>
              </a:solidFill>
            </a:endParaRPr>
          </a:p>
        </p:txBody>
      </p:sp>
      <p:pic>
        <p:nvPicPr>
          <p:cNvPr id="4" name="Рисунок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755576" y="4369010"/>
            <a:ext cx="1008112" cy="1148222"/>
          </a:xfrm>
          <a:prstGeom prst="rect">
            <a:avLst/>
          </a:prstGeom>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764704"/>
            <a:ext cx="8382000" cy="864096"/>
          </a:xfrm>
        </p:spPr>
        <p:txBody>
          <a:bodyPr>
            <a:normAutofit fontScale="90000"/>
          </a:bodyPr>
          <a:lstStyle/>
          <a:p>
            <a:pPr algn="ctr" defTabSz="914400">
              <a:lnSpc>
                <a:spcPct val="90000"/>
              </a:lnSpc>
              <a:spcBef>
                <a:spcPts val="0"/>
              </a:spcBef>
              <a:buNone/>
            </a:pPr>
            <a:r>
              <a:rPr lang="ru-RU" sz="4800" b="0" i="0" spc="-150" dirty="0" smtClean="0">
                <a:effectLst>
                  <a:outerShdw blurRad="50800" dist="38100" dir="2700000" algn="tl">
                    <a:prstClr val="black">
                      <a:alpha val="40000"/>
                    </a:prstClr>
                  </a:outerShdw>
                </a:effectLst>
                <a:latin typeface="Calibri"/>
                <a:ea typeface="+mn-ea"/>
                <a:cs typeface="Arial"/>
              </a:rPr>
              <a:t/>
            </a:r>
            <a:br>
              <a:rPr lang="ru-RU" sz="4800" b="0" i="0" spc="-150" dirty="0" smtClean="0">
                <a:effectLst>
                  <a:outerShdw blurRad="50800" dist="38100" dir="2700000" algn="tl">
                    <a:prstClr val="black">
                      <a:alpha val="40000"/>
                    </a:prstClr>
                  </a:outerShdw>
                </a:effectLst>
                <a:latin typeface="Calibri"/>
                <a:ea typeface="+mn-ea"/>
                <a:cs typeface="Arial"/>
              </a:rPr>
            </a:br>
            <a:endParaRPr lang="ru-RU" sz="3600" b="0" i="0" spc="-150" dirty="0">
              <a:solidFill>
                <a:srgbClr val="1D4775"/>
              </a:solidFill>
              <a:effectLst>
                <a:outerShdw blurRad="50800" dist="38100" dir="2700000" algn="tl">
                  <a:prstClr val="black">
                    <a:alpha val="40000"/>
                  </a:prstClr>
                </a:outerShdw>
              </a:effectLst>
              <a:latin typeface="Calibri"/>
              <a:ea typeface="+mn-ea"/>
              <a:cs typeface="Arial"/>
            </a:endParaRPr>
          </a:p>
        </p:txBody>
      </p:sp>
      <p:pic>
        <p:nvPicPr>
          <p:cNvPr id="4" name="Рисунок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81000" y="6093296"/>
            <a:ext cx="587025" cy="668612"/>
          </a:xfrm>
          <a:prstGeom prst="rect">
            <a:avLst/>
          </a:prstGeom>
        </p:spPr>
      </p:pic>
      <p:sp>
        <p:nvSpPr>
          <p:cNvPr id="5" name="Текст 4"/>
          <p:cNvSpPr>
            <a:spLocks noGrp="1"/>
          </p:cNvSpPr>
          <p:nvPr>
            <p:ph type="body" sz="quarter" idx="10"/>
          </p:nvPr>
        </p:nvSpPr>
        <p:spPr>
          <a:xfrm>
            <a:off x="381000" y="357166"/>
            <a:ext cx="8382000" cy="7118872"/>
          </a:xfrm>
        </p:spPr>
        <p:txBody>
          <a:bodyPr/>
          <a:lstStyle/>
          <a:p>
            <a:pPr>
              <a:buNone/>
            </a:pPr>
            <a:r>
              <a:rPr lang="ru-RU" sz="2000" b="1" dirty="0" smtClean="0">
                <a:solidFill>
                  <a:srgbClr val="FF0000"/>
                </a:solidFill>
              </a:rPr>
              <a:t>Положение о СУОТ устанавливает:</a:t>
            </a:r>
          </a:p>
          <a:p>
            <a:pPr algn="just">
              <a:buNone/>
            </a:pPr>
            <a:r>
              <a:rPr lang="ru-RU" sz="1800" dirty="0" smtClean="0"/>
              <a:t>-общие требования к разработке, внедрению и функционированию системы управления охраной труда в организации;</a:t>
            </a:r>
          </a:p>
          <a:p>
            <a:pPr algn="just">
              <a:buNone/>
            </a:pPr>
            <a:r>
              <a:rPr lang="ru-RU" sz="1800" dirty="0" smtClean="0"/>
              <a:t>-</a:t>
            </a:r>
            <a:r>
              <a:rPr lang="ru-RU" sz="1800" dirty="0" smtClean="0">
                <a:solidFill>
                  <a:srgbClr val="FF0000"/>
                </a:solidFill>
              </a:rPr>
              <a:t>единый порядок подготовки решений </a:t>
            </a:r>
            <a:r>
              <a:rPr lang="ru-RU" sz="1800" dirty="0" smtClean="0"/>
              <a:t>по осуществлению организационных, технических, санитарно-гигиенических, лечебно-профилактических мероприятий, направленных  на обеспечение здоровых и безопасных условий труда работников, обучающихся и воспитанников;</a:t>
            </a:r>
          </a:p>
          <a:p>
            <a:pPr algn="just">
              <a:buNone/>
            </a:pPr>
            <a:r>
              <a:rPr lang="ru-RU" sz="1800" dirty="0" smtClean="0"/>
              <a:t>-</a:t>
            </a:r>
            <a:r>
              <a:rPr lang="ru-RU" sz="1800" dirty="0" smtClean="0">
                <a:solidFill>
                  <a:srgbClr val="FF0000"/>
                </a:solidFill>
              </a:rPr>
              <a:t>основные направления работы </a:t>
            </a:r>
            <a:r>
              <a:rPr lang="ru-RU" sz="1800" dirty="0" smtClean="0"/>
              <a:t>по охране труда и здоровья в организации;</a:t>
            </a:r>
          </a:p>
          <a:p>
            <a:pPr algn="just">
              <a:buNone/>
            </a:pPr>
            <a:r>
              <a:rPr lang="ru-RU" sz="1800" dirty="0" smtClean="0"/>
              <a:t>-</a:t>
            </a:r>
            <a:r>
              <a:rPr lang="ru-RU" sz="1800" dirty="0" smtClean="0">
                <a:solidFill>
                  <a:srgbClr val="FF0000"/>
                </a:solidFill>
              </a:rPr>
              <a:t>распределение обязанностей и ответственности </a:t>
            </a:r>
            <a:r>
              <a:rPr lang="ru-RU" sz="1800" dirty="0" smtClean="0"/>
              <a:t>в области охраны труда и безопасности образовательного процесса.</a:t>
            </a:r>
          </a:p>
          <a:p>
            <a:pPr algn="just">
              <a:buNone/>
            </a:pPr>
            <a:r>
              <a:rPr lang="ru-RU" sz="1800" dirty="0" smtClean="0"/>
              <a:t>Положение  о системе управления охраной труда  - локальный нормативный акт образовательной организации, способствующий достижению цели. Цель в данном случае – соблюдение требований законодательства по охране труда для сохранения жизни и здоровья работников, обучающихся и воспитанников в процессе образовательной деятельности. </a:t>
            </a:r>
            <a:r>
              <a:rPr lang="ru-RU" sz="1800" b="1" dirty="0" smtClean="0">
                <a:solidFill>
                  <a:srgbClr val="FF0000"/>
                </a:solidFill>
              </a:rPr>
              <a:t>  Этот внутренний нормативный документ, разработанный работодателем по согласованию с представительным органом работников (Профсоюзом) устанавливает дисциплинарные правила (в данном случае, по охране труда) для работников организации. Он настолько же обязателен, как и штатное расписание, правила внутреннего трудового распорядка, график отпусков…и.т.д.</a:t>
            </a:r>
          </a:p>
          <a:p>
            <a:pPr>
              <a:buNone/>
            </a:pPr>
            <a:endParaRPr lang="ru-RU" sz="2000" dirty="0" smtClean="0"/>
          </a:p>
          <a:p>
            <a:pPr>
              <a:buNone/>
            </a:pPr>
            <a:r>
              <a:rPr lang="ru-RU" sz="2000" dirty="0" smtClean="0"/>
              <a:t> </a:t>
            </a:r>
          </a:p>
          <a:p>
            <a:pPr>
              <a:buNone/>
            </a:pPr>
            <a:endParaRPr lang="ru-RU" sz="2000" dirty="0" smtClean="0"/>
          </a:p>
          <a:p>
            <a:pPr>
              <a:buNone/>
            </a:pPr>
            <a:endParaRPr lang="ru-RU" sz="2000" dirty="0" smtClean="0"/>
          </a:p>
          <a:p>
            <a:pPr>
              <a:buNone/>
            </a:pPr>
            <a:endParaRPr lang="ru-RU" sz="2800" dirty="0"/>
          </a:p>
        </p:txBody>
      </p:sp>
    </p:spTree>
    <p:extLst>
      <p:ext uri="{BB962C8B-B14F-4D97-AF65-F5344CB8AC3E}">
        <p14:creationId xmlns="" xmlns:p14="http://schemas.microsoft.com/office/powerpoint/2010/main" val="131458102"/>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276999"/>
          </a:xfrm>
        </p:spPr>
        <p:txBody>
          <a:bodyPr/>
          <a:lstStyle/>
          <a:p>
            <a:r>
              <a:rPr lang="ru-RU" sz="2000" kern="0" spc="-10" dirty="0" smtClean="0">
                <a:ln>
                  <a:noFill/>
                </a:ln>
                <a:solidFill>
                  <a:srgbClr val="FF0000"/>
                </a:solidFill>
                <a:effectLst/>
                <a:latin typeface="Times New Roman"/>
                <a:ea typeface="+mj-ea"/>
                <a:cs typeface="Times New Roman"/>
              </a:rPr>
              <a:t>               </a:t>
            </a:r>
            <a:r>
              <a:rPr lang="ru-RU" sz="2000" b="1" kern="0" spc="-10" dirty="0" smtClean="0">
                <a:ln>
                  <a:noFill/>
                </a:ln>
                <a:solidFill>
                  <a:srgbClr val="FF0000"/>
                </a:solidFill>
                <a:effectLst/>
                <a:latin typeface="Times New Roman"/>
                <a:ea typeface="+mj-ea"/>
                <a:cs typeface="Times New Roman"/>
              </a:rPr>
              <a:t>Политика</a:t>
            </a:r>
            <a:r>
              <a:rPr lang="ru-RU" sz="2000" b="1" kern="0" spc="-45" dirty="0" smtClean="0">
                <a:ln>
                  <a:noFill/>
                </a:ln>
                <a:solidFill>
                  <a:srgbClr val="FF0000"/>
                </a:solidFill>
                <a:effectLst/>
                <a:latin typeface="Times New Roman"/>
                <a:ea typeface="+mj-ea"/>
                <a:cs typeface="Times New Roman"/>
              </a:rPr>
              <a:t> </a:t>
            </a:r>
            <a:r>
              <a:rPr lang="ru-RU" sz="2000" b="1" kern="0" spc="0" dirty="0">
                <a:ln>
                  <a:noFill/>
                </a:ln>
                <a:solidFill>
                  <a:srgbClr val="FF0000"/>
                </a:solidFill>
                <a:effectLst/>
                <a:latin typeface="Times New Roman"/>
                <a:ea typeface="+mj-ea"/>
                <a:cs typeface="Times New Roman"/>
              </a:rPr>
              <a:t>и</a:t>
            </a:r>
            <a:r>
              <a:rPr lang="ru-RU" sz="2000" b="1" kern="0" spc="-35" dirty="0">
                <a:ln>
                  <a:noFill/>
                </a:ln>
                <a:solidFill>
                  <a:srgbClr val="FF0000"/>
                </a:solidFill>
                <a:effectLst/>
                <a:latin typeface="Times New Roman"/>
                <a:ea typeface="+mj-ea"/>
                <a:cs typeface="Times New Roman"/>
              </a:rPr>
              <a:t> </a:t>
            </a:r>
            <a:r>
              <a:rPr lang="ru-RU" sz="2000" b="1" kern="0" spc="0" dirty="0">
                <a:ln>
                  <a:noFill/>
                </a:ln>
                <a:solidFill>
                  <a:srgbClr val="FF0000"/>
                </a:solidFill>
                <a:effectLst/>
                <a:latin typeface="Times New Roman"/>
                <a:ea typeface="+mj-ea"/>
                <a:cs typeface="Times New Roman"/>
              </a:rPr>
              <a:t>цели</a:t>
            </a:r>
            <a:r>
              <a:rPr lang="ru-RU" sz="2000" b="1" kern="0" spc="-35" dirty="0">
                <a:ln>
                  <a:noFill/>
                </a:ln>
                <a:solidFill>
                  <a:srgbClr val="FF0000"/>
                </a:solidFill>
                <a:effectLst/>
                <a:latin typeface="Times New Roman"/>
                <a:ea typeface="+mj-ea"/>
                <a:cs typeface="Times New Roman"/>
              </a:rPr>
              <a:t> </a:t>
            </a:r>
            <a:r>
              <a:rPr lang="ru-RU" sz="2000" b="1" kern="0" spc="-10" dirty="0">
                <a:ln>
                  <a:noFill/>
                </a:ln>
                <a:solidFill>
                  <a:srgbClr val="FF0000"/>
                </a:solidFill>
                <a:effectLst/>
                <a:latin typeface="Times New Roman"/>
                <a:ea typeface="+mj-ea"/>
                <a:cs typeface="Times New Roman"/>
              </a:rPr>
              <a:t>работодателя</a:t>
            </a:r>
            <a:r>
              <a:rPr lang="ru-RU" sz="2000" b="1" kern="0" spc="-75" dirty="0">
                <a:ln>
                  <a:noFill/>
                </a:ln>
                <a:solidFill>
                  <a:srgbClr val="FF0000"/>
                </a:solidFill>
                <a:effectLst/>
                <a:latin typeface="Times New Roman"/>
                <a:ea typeface="+mj-ea"/>
                <a:cs typeface="Times New Roman"/>
              </a:rPr>
              <a:t> </a:t>
            </a:r>
            <a:r>
              <a:rPr lang="ru-RU" sz="2000" b="1" kern="0" spc="0" dirty="0">
                <a:ln>
                  <a:noFill/>
                </a:ln>
                <a:solidFill>
                  <a:srgbClr val="FF0000"/>
                </a:solidFill>
                <a:effectLst/>
                <a:latin typeface="Times New Roman"/>
                <a:ea typeface="+mj-ea"/>
                <a:cs typeface="Times New Roman"/>
              </a:rPr>
              <a:t>в</a:t>
            </a:r>
            <a:r>
              <a:rPr lang="ru-RU" sz="2000" b="1" kern="0" spc="-35" dirty="0">
                <a:ln>
                  <a:noFill/>
                </a:ln>
                <a:solidFill>
                  <a:srgbClr val="FF0000"/>
                </a:solidFill>
                <a:effectLst/>
                <a:latin typeface="Times New Roman"/>
                <a:ea typeface="+mj-ea"/>
                <a:cs typeface="Times New Roman"/>
              </a:rPr>
              <a:t> </a:t>
            </a:r>
            <a:r>
              <a:rPr lang="ru-RU" sz="2000" b="1" kern="0" spc="0" dirty="0">
                <a:ln>
                  <a:noFill/>
                </a:ln>
                <a:solidFill>
                  <a:srgbClr val="FF0000"/>
                </a:solidFill>
                <a:effectLst/>
                <a:latin typeface="Times New Roman"/>
                <a:ea typeface="+mj-ea"/>
                <a:cs typeface="Times New Roman"/>
              </a:rPr>
              <a:t>области</a:t>
            </a:r>
            <a:r>
              <a:rPr lang="ru-RU" sz="2000" b="1" kern="0" spc="-60" dirty="0">
                <a:ln>
                  <a:noFill/>
                </a:ln>
                <a:solidFill>
                  <a:srgbClr val="FF0000"/>
                </a:solidFill>
                <a:effectLst/>
                <a:latin typeface="Times New Roman"/>
                <a:ea typeface="+mj-ea"/>
                <a:cs typeface="Times New Roman"/>
              </a:rPr>
              <a:t> </a:t>
            </a:r>
            <a:r>
              <a:rPr lang="ru-RU" sz="2000" b="1" kern="0" spc="0" dirty="0">
                <a:ln>
                  <a:noFill/>
                </a:ln>
                <a:solidFill>
                  <a:srgbClr val="FF0000"/>
                </a:solidFill>
                <a:effectLst/>
                <a:latin typeface="Times New Roman"/>
                <a:ea typeface="+mj-ea"/>
                <a:cs typeface="Times New Roman"/>
              </a:rPr>
              <a:t>охраны</a:t>
            </a:r>
            <a:r>
              <a:rPr lang="ru-RU" sz="2000" b="1" kern="0" spc="-65" dirty="0">
                <a:ln>
                  <a:noFill/>
                </a:ln>
                <a:solidFill>
                  <a:srgbClr val="FF0000"/>
                </a:solidFill>
                <a:effectLst/>
                <a:latin typeface="Times New Roman"/>
                <a:ea typeface="+mj-ea"/>
                <a:cs typeface="Times New Roman"/>
              </a:rPr>
              <a:t> </a:t>
            </a:r>
            <a:r>
              <a:rPr lang="ru-RU" sz="2000" b="1" kern="0" spc="-10" dirty="0">
                <a:ln>
                  <a:noFill/>
                </a:ln>
                <a:solidFill>
                  <a:srgbClr val="FF0000"/>
                </a:solidFill>
                <a:effectLst/>
                <a:latin typeface="Times New Roman"/>
                <a:ea typeface="+mj-ea"/>
                <a:cs typeface="Times New Roman"/>
              </a:rPr>
              <a:t>труда</a:t>
            </a:r>
            <a:endParaRPr lang="ru-RU" b="1" dirty="0">
              <a:solidFill>
                <a:srgbClr val="FF0000"/>
              </a:solidFill>
            </a:endParaRPr>
          </a:p>
        </p:txBody>
      </p:sp>
      <p:sp>
        <p:nvSpPr>
          <p:cNvPr id="3" name="Текст 2"/>
          <p:cNvSpPr>
            <a:spLocks noGrp="1"/>
          </p:cNvSpPr>
          <p:nvPr>
            <p:ph type="body" sz="quarter" idx="10"/>
          </p:nvPr>
        </p:nvSpPr>
        <p:spPr>
          <a:xfrm>
            <a:off x="381000" y="1411552"/>
            <a:ext cx="8382000" cy="4401205"/>
          </a:xfrm>
        </p:spPr>
        <p:txBody>
          <a:bodyPr/>
          <a:lstStyle/>
          <a:p>
            <a:pPr marL="90170" marR="483870" lvl="0" indent="0" defTabSz="914400">
              <a:lnSpc>
                <a:spcPct val="100000"/>
              </a:lnSpc>
              <a:spcBef>
                <a:spcPts val="320"/>
              </a:spcBef>
              <a:buNone/>
            </a:pPr>
            <a:r>
              <a:rPr lang="ru-RU" sz="1400" b="1" kern="0" dirty="0">
                <a:solidFill>
                  <a:srgbClr val="FF0000"/>
                </a:solidFill>
                <a:latin typeface="Times New Roman"/>
                <a:cs typeface="Times New Roman"/>
              </a:rPr>
              <a:t>Политика</a:t>
            </a:r>
            <a:r>
              <a:rPr lang="ru-RU" sz="1400" b="1" kern="0" spc="-55" dirty="0">
                <a:solidFill>
                  <a:srgbClr val="FF0000"/>
                </a:solidFill>
                <a:latin typeface="Times New Roman"/>
                <a:cs typeface="Times New Roman"/>
              </a:rPr>
              <a:t> </a:t>
            </a:r>
            <a:r>
              <a:rPr lang="ru-RU" sz="1400" b="1" kern="0" dirty="0">
                <a:solidFill>
                  <a:srgbClr val="FF0000"/>
                </a:solidFill>
                <a:latin typeface="Times New Roman"/>
                <a:cs typeface="Times New Roman"/>
              </a:rPr>
              <a:t>по</a:t>
            </a:r>
            <a:r>
              <a:rPr lang="ru-RU" sz="1400" b="1" kern="0" spc="-50" dirty="0">
                <a:solidFill>
                  <a:srgbClr val="FF0000"/>
                </a:solidFill>
                <a:latin typeface="Times New Roman"/>
                <a:cs typeface="Times New Roman"/>
              </a:rPr>
              <a:t> </a:t>
            </a:r>
            <a:r>
              <a:rPr lang="ru-RU" sz="1400" b="1" kern="0" dirty="0">
                <a:solidFill>
                  <a:srgbClr val="FF0000"/>
                </a:solidFill>
                <a:latin typeface="Times New Roman"/>
                <a:cs typeface="Times New Roman"/>
              </a:rPr>
              <a:t>охране</a:t>
            </a:r>
            <a:r>
              <a:rPr lang="ru-RU" sz="1400" b="1" kern="0" spc="-65" dirty="0">
                <a:solidFill>
                  <a:srgbClr val="FF0000"/>
                </a:solidFill>
                <a:latin typeface="Times New Roman"/>
                <a:cs typeface="Times New Roman"/>
              </a:rPr>
              <a:t> </a:t>
            </a:r>
            <a:r>
              <a:rPr lang="ru-RU" sz="1400" b="1" kern="0" spc="-10" dirty="0">
                <a:solidFill>
                  <a:srgbClr val="FF0000"/>
                </a:solidFill>
                <a:latin typeface="Times New Roman"/>
                <a:cs typeface="Times New Roman"/>
              </a:rPr>
              <a:t>труда</a:t>
            </a:r>
            <a:r>
              <a:rPr lang="ru-RU" sz="1400" b="1" kern="0" spc="-60" dirty="0">
                <a:solidFill>
                  <a:srgbClr val="FF0000"/>
                </a:solidFill>
                <a:latin typeface="Times New Roman"/>
                <a:cs typeface="Times New Roman"/>
              </a:rPr>
              <a:t> </a:t>
            </a:r>
            <a:r>
              <a:rPr lang="ru-RU" sz="1400" b="1" kern="0" dirty="0">
                <a:solidFill>
                  <a:srgbClr val="FF0000"/>
                </a:solidFill>
                <a:latin typeface="Times New Roman"/>
                <a:cs typeface="Times New Roman"/>
              </a:rPr>
              <a:t>показывает</a:t>
            </a:r>
            <a:r>
              <a:rPr lang="ru-RU" sz="1400" b="1" kern="0" spc="-70" dirty="0">
                <a:solidFill>
                  <a:srgbClr val="FF0000"/>
                </a:solidFill>
                <a:latin typeface="Times New Roman"/>
                <a:cs typeface="Times New Roman"/>
              </a:rPr>
              <a:t> </a:t>
            </a:r>
            <a:endParaRPr lang="ru-RU" sz="1400" b="1" kern="0" spc="-70" dirty="0" smtClean="0">
              <a:solidFill>
                <a:srgbClr val="FF0000"/>
              </a:solidFill>
              <a:latin typeface="Times New Roman"/>
              <a:cs typeface="Times New Roman"/>
            </a:endParaRPr>
          </a:p>
          <a:p>
            <a:pPr marL="90170" marR="483870" lvl="0" indent="0" defTabSz="914400">
              <a:lnSpc>
                <a:spcPct val="100000"/>
              </a:lnSpc>
              <a:spcBef>
                <a:spcPts val="320"/>
              </a:spcBef>
              <a:buNone/>
            </a:pPr>
            <a:r>
              <a:rPr lang="ru-RU" sz="1400" kern="0" dirty="0" smtClean="0">
                <a:solidFill>
                  <a:sysClr val="windowText" lastClr="000000"/>
                </a:solidFill>
                <a:latin typeface="Times New Roman"/>
                <a:cs typeface="Times New Roman"/>
              </a:rPr>
              <a:t>намерения</a:t>
            </a:r>
            <a:r>
              <a:rPr lang="ru-RU" sz="1400" kern="0" spc="-75" dirty="0" smtClean="0">
                <a:solidFill>
                  <a:sysClr val="windowText" lastClr="000000"/>
                </a:solidFill>
                <a:latin typeface="Times New Roman"/>
                <a:cs typeface="Times New Roman"/>
              </a:rPr>
              <a:t> </a:t>
            </a:r>
            <a:r>
              <a:rPr lang="ru-RU" sz="1400" kern="0" spc="-50" dirty="0">
                <a:solidFill>
                  <a:sysClr val="windowText" lastClr="000000"/>
                </a:solidFill>
                <a:latin typeface="Times New Roman"/>
                <a:cs typeface="Times New Roman"/>
              </a:rPr>
              <a:t>и </a:t>
            </a:r>
            <a:r>
              <a:rPr lang="ru-RU" sz="1400" kern="0" spc="-10" dirty="0">
                <a:solidFill>
                  <a:sysClr val="windowText" lastClr="000000"/>
                </a:solidFill>
                <a:latin typeface="Times New Roman"/>
                <a:cs typeface="Times New Roman"/>
              </a:rPr>
              <a:t>обязательства</a:t>
            </a:r>
            <a:r>
              <a:rPr lang="ru-RU" sz="1400" kern="0" spc="-20" dirty="0">
                <a:solidFill>
                  <a:sysClr val="windowText" lastClr="000000"/>
                </a:solidFill>
                <a:latin typeface="Times New Roman"/>
                <a:cs typeface="Times New Roman"/>
              </a:rPr>
              <a:t> руководства </a:t>
            </a:r>
            <a:r>
              <a:rPr lang="ru-RU" sz="1400" kern="0" dirty="0">
                <a:solidFill>
                  <a:sysClr val="windowText" lastClr="000000"/>
                </a:solidFill>
                <a:latin typeface="Times New Roman"/>
                <a:cs typeface="Times New Roman"/>
              </a:rPr>
              <a:t>обеспечить</a:t>
            </a:r>
            <a:r>
              <a:rPr lang="ru-RU" sz="1400" kern="0" spc="-50" dirty="0">
                <a:solidFill>
                  <a:sysClr val="windowText" lastClr="000000"/>
                </a:solidFill>
                <a:latin typeface="Times New Roman"/>
                <a:cs typeface="Times New Roman"/>
              </a:rPr>
              <a:t> </a:t>
            </a:r>
            <a:r>
              <a:rPr lang="ru-RU" sz="1400" kern="0" spc="-10" dirty="0">
                <a:solidFill>
                  <a:sysClr val="windowText" lastClr="000000"/>
                </a:solidFill>
                <a:latin typeface="Times New Roman"/>
                <a:cs typeface="Times New Roman"/>
              </a:rPr>
              <a:t>соответствие </a:t>
            </a:r>
            <a:r>
              <a:rPr lang="ru-RU" sz="1400" kern="0" dirty="0">
                <a:solidFill>
                  <a:sysClr val="windowText" lastClr="000000"/>
                </a:solidFill>
                <a:latin typeface="Times New Roman"/>
                <a:cs typeface="Times New Roman"/>
              </a:rPr>
              <a:t>условий</a:t>
            </a:r>
            <a:r>
              <a:rPr lang="ru-RU" sz="1400" kern="0" spc="-50" dirty="0">
                <a:solidFill>
                  <a:sysClr val="windowText" lastClr="000000"/>
                </a:solidFill>
                <a:latin typeface="Times New Roman"/>
                <a:cs typeface="Times New Roman"/>
              </a:rPr>
              <a:t> </a:t>
            </a:r>
            <a:r>
              <a:rPr lang="ru-RU" sz="1400" kern="0" spc="-10" dirty="0">
                <a:solidFill>
                  <a:sysClr val="windowText" lastClr="000000"/>
                </a:solidFill>
                <a:latin typeface="Times New Roman"/>
                <a:cs typeface="Times New Roman"/>
              </a:rPr>
              <a:t>труда</a:t>
            </a:r>
            <a:r>
              <a:rPr lang="ru-RU" sz="1400" kern="0" spc="-35" dirty="0">
                <a:solidFill>
                  <a:sysClr val="windowText" lastClr="000000"/>
                </a:solidFill>
                <a:latin typeface="Times New Roman"/>
                <a:cs typeface="Times New Roman"/>
              </a:rPr>
              <a:t> </a:t>
            </a:r>
            <a:r>
              <a:rPr lang="ru-RU" sz="1400" kern="0" dirty="0">
                <a:solidFill>
                  <a:sysClr val="windowText" lastClr="000000"/>
                </a:solidFill>
                <a:latin typeface="Times New Roman"/>
                <a:cs typeface="Times New Roman"/>
              </a:rPr>
              <a:t>требованиям</a:t>
            </a:r>
            <a:r>
              <a:rPr lang="ru-RU" sz="1400" kern="0" spc="-60" dirty="0">
                <a:solidFill>
                  <a:sysClr val="windowText" lastClr="000000"/>
                </a:solidFill>
                <a:latin typeface="Times New Roman"/>
                <a:cs typeface="Times New Roman"/>
              </a:rPr>
              <a:t> </a:t>
            </a:r>
            <a:r>
              <a:rPr lang="ru-RU" sz="1400" kern="0" spc="-10" dirty="0">
                <a:solidFill>
                  <a:sysClr val="windowText" lastClr="000000"/>
                </a:solidFill>
                <a:latin typeface="Times New Roman"/>
                <a:cs typeface="Times New Roman"/>
              </a:rPr>
              <a:t>законодательных</a:t>
            </a:r>
            <a:r>
              <a:rPr lang="ru-RU" sz="1400" kern="0" spc="-75" dirty="0">
                <a:solidFill>
                  <a:sysClr val="windowText" lastClr="000000"/>
                </a:solidFill>
                <a:latin typeface="Times New Roman"/>
                <a:cs typeface="Times New Roman"/>
              </a:rPr>
              <a:t> </a:t>
            </a:r>
            <a:r>
              <a:rPr lang="ru-RU" sz="1400" kern="0" spc="-50" dirty="0">
                <a:solidFill>
                  <a:sysClr val="windowText" lastClr="000000"/>
                </a:solidFill>
                <a:latin typeface="Times New Roman"/>
                <a:cs typeface="Times New Roman"/>
              </a:rPr>
              <a:t>и </a:t>
            </a:r>
            <a:r>
              <a:rPr lang="ru-RU" sz="1400" kern="0" spc="-10" dirty="0">
                <a:solidFill>
                  <a:sysClr val="windowText" lastClr="000000"/>
                </a:solidFill>
                <a:latin typeface="Times New Roman"/>
                <a:cs typeface="Times New Roman"/>
              </a:rPr>
              <a:t>нормативных</a:t>
            </a:r>
            <a:r>
              <a:rPr lang="ru-RU" sz="1400" kern="0" spc="-30" dirty="0">
                <a:solidFill>
                  <a:sysClr val="windowText" lastClr="000000"/>
                </a:solidFill>
                <a:latin typeface="Times New Roman"/>
                <a:cs typeface="Times New Roman"/>
              </a:rPr>
              <a:t> </a:t>
            </a:r>
            <a:r>
              <a:rPr lang="ru-RU" sz="1400" kern="0" dirty="0">
                <a:solidFill>
                  <a:sysClr val="windowText" lastClr="000000"/>
                </a:solidFill>
                <a:latin typeface="Times New Roman"/>
                <a:cs typeface="Times New Roman"/>
              </a:rPr>
              <a:t>актов</a:t>
            </a:r>
            <a:r>
              <a:rPr lang="ru-RU" sz="1400" kern="0" spc="-45" dirty="0">
                <a:solidFill>
                  <a:sysClr val="windowText" lastClr="000000"/>
                </a:solidFill>
                <a:latin typeface="Times New Roman"/>
                <a:cs typeface="Times New Roman"/>
              </a:rPr>
              <a:t> </a:t>
            </a:r>
            <a:r>
              <a:rPr lang="ru-RU" sz="1400" kern="0" dirty="0">
                <a:solidFill>
                  <a:sysClr val="windowText" lastClr="000000"/>
                </a:solidFill>
                <a:latin typeface="Times New Roman"/>
                <a:cs typeface="Times New Roman"/>
              </a:rPr>
              <a:t>по</a:t>
            </a:r>
            <a:r>
              <a:rPr lang="ru-RU" sz="1400" kern="0" spc="-30" dirty="0">
                <a:solidFill>
                  <a:sysClr val="windowText" lastClr="000000"/>
                </a:solidFill>
                <a:latin typeface="Times New Roman"/>
                <a:cs typeface="Times New Roman"/>
              </a:rPr>
              <a:t> </a:t>
            </a:r>
            <a:r>
              <a:rPr lang="ru-RU" sz="1400" kern="0" dirty="0">
                <a:solidFill>
                  <a:sysClr val="windowText" lastClr="000000"/>
                </a:solidFill>
                <a:latin typeface="Times New Roman"/>
                <a:cs typeface="Times New Roman"/>
              </a:rPr>
              <a:t>охране</a:t>
            </a:r>
            <a:r>
              <a:rPr lang="ru-RU" sz="1400" kern="0" spc="-55" dirty="0">
                <a:solidFill>
                  <a:sysClr val="windowText" lastClr="000000"/>
                </a:solidFill>
                <a:latin typeface="Times New Roman"/>
                <a:cs typeface="Times New Roman"/>
              </a:rPr>
              <a:t> </a:t>
            </a:r>
            <a:r>
              <a:rPr lang="ru-RU" sz="1400" kern="0" spc="-10" dirty="0">
                <a:solidFill>
                  <a:sysClr val="windowText" lastClr="000000"/>
                </a:solidFill>
                <a:latin typeface="Times New Roman"/>
                <a:cs typeface="Times New Roman"/>
              </a:rPr>
              <a:t>труда.</a:t>
            </a:r>
            <a:endParaRPr lang="ru-RU" sz="1400" kern="0" dirty="0">
              <a:solidFill>
                <a:sysClr val="windowText" lastClr="000000"/>
              </a:solidFill>
              <a:latin typeface="Times New Roman"/>
              <a:cs typeface="Times New Roman"/>
            </a:endParaRPr>
          </a:p>
          <a:p>
            <a:pPr marL="0" indent="0">
              <a:lnSpc>
                <a:spcPct val="100000"/>
              </a:lnSpc>
              <a:spcBef>
                <a:spcPts val="310"/>
              </a:spcBef>
              <a:buNone/>
            </a:pPr>
            <a:r>
              <a:rPr lang="ru-RU" sz="1400" b="1" dirty="0" smtClean="0">
                <a:latin typeface="Times New Roman"/>
                <a:cs typeface="Times New Roman"/>
              </a:rPr>
              <a:t>   </a:t>
            </a:r>
            <a:r>
              <a:rPr lang="ru-RU" sz="1400" b="1" dirty="0" smtClean="0">
                <a:solidFill>
                  <a:srgbClr val="FF0000"/>
                </a:solidFill>
                <a:latin typeface="Times New Roman"/>
                <a:cs typeface="Times New Roman"/>
              </a:rPr>
              <a:t>Политика</a:t>
            </a:r>
            <a:r>
              <a:rPr lang="ru-RU" sz="1400" b="1" spc="-90" dirty="0" smtClean="0">
                <a:solidFill>
                  <a:srgbClr val="FF0000"/>
                </a:solidFill>
                <a:latin typeface="Times New Roman"/>
                <a:cs typeface="Times New Roman"/>
              </a:rPr>
              <a:t> </a:t>
            </a:r>
            <a:r>
              <a:rPr lang="ru-RU" sz="1400" b="1" spc="-10" dirty="0">
                <a:solidFill>
                  <a:srgbClr val="FF0000"/>
                </a:solidFill>
                <a:latin typeface="Times New Roman"/>
                <a:cs typeface="Times New Roman"/>
              </a:rPr>
              <a:t>обеспечивает</a:t>
            </a:r>
            <a:r>
              <a:rPr lang="ru-RU" sz="1400" spc="-10" dirty="0">
                <a:latin typeface="Times New Roman"/>
                <a:cs typeface="Times New Roman"/>
              </a:rPr>
              <a:t>:</a:t>
            </a:r>
            <a:endParaRPr lang="ru-RU" sz="1400" dirty="0">
              <a:latin typeface="Times New Roman"/>
              <a:cs typeface="Times New Roman"/>
            </a:endParaRPr>
          </a:p>
          <a:p>
            <a:pPr marL="0" marR="504825" indent="0">
              <a:lnSpc>
                <a:spcPct val="100000"/>
              </a:lnSpc>
              <a:buNone/>
            </a:pPr>
            <a:r>
              <a:rPr lang="ru-RU" sz="1400" dirty="0">
                <a:latin typeface="Times New Roman"/>
                <a:cs typeface="Times New Roman"/>
              </a:rPr>
              <a:t> </a:t>
            </a:r>
            <a:r>
              <a:rPr lang="ru-RU" sz="1400" dirty="0" smtClean="0">
                <a:latin typeface="Times New Roman"/>
                <a:cs typeface="Times New Roman"/>
              </a:rPr>
              <a:t>  а</a:t>
            </a:r>
            <a:r>
              <a:rPr lang="ru-RU" sz="1400" dirty="0">
                <a:latin typeface="Times New Roman"/>
                <a:cs typeface="Times New Roman"/>
              </a:rPr>
              <a:t>)</a:t>
            </a:r>
            <a:r>
              <a:rPr lang="ru-RU" sz="1400" spc="-15" dirty="0">
                <a:latin typeface="Times New Roman"/>
                <a:cs typeface="Times New Roman"/>
              </a:rPr>
              <a:t> </a:t>
            </a:r>
            <a:r>
              <a:rPr lang="ru-RU" sz="1400" dirty="0">
                <a:latin typeface="Times New Roman"/>
                <a:cs typeface="Times New Roman"/>
              </a:rPr>
              <a:t>приоритет</a:t>
            </a:r>
            <a:r>
              <a:rPr lang="ru-RU" sz="1400" spc="-40" dirty="0">
                <a:latin typeface="Times New Roman"/>
                <a:cs typeface="Times New Roman"/>
              </a:rPr>
              <a:t> </a:t>
            </a:r>
            <a:r>
              <a:rPr lang="ru-RU" sz="1400" dirty="0">
                <a:latin typeface="Times New Roman"/>
                <a:cs typeface="Times New Roman"/>
              </a:rPr>
              <a:t>сохранения</a:t>
            </a:r>
            <a:r>
              <a:rPr lang="ru-RU" sz="1400" spc="-35" dirty="0">
                <a:latin typeface="Times New Roman"/>
                <a:cs typeface="Times New Roman"/>
              </a:rPr>
              <a:t> </a:t>
            </a:r>
            <a:r>
              <a:rPr lang="ru-RU" sz="1400" dirty="0">
                <a:latin typeface="Times New Roman"/>
                <a:cs typeface="Times New Roman"/>
              </a:rPr>
              <a:t>жизни</a:t>
            </a:r>
            <a:r>
              <a:rPr lang="ru-RU" sz="1400" spc="-30" dirty="0">
                <a:latin typeface="Times New Roman"/>
                <a:cs typeface="Times New Roman"/>
              </a:rPr>
              <a:t> </a:t>
            </a:r>
            <a:r>
              <a:rPr lang="ru-RU" sz="1400" dirty="0">
                <a:latin typeface="Times New Roman"/>
                <a:cs typeface="Times New Roman"/>
              </a:rPr>
              <a:t>и</a:t>
            </a:r>
            <a:r>
              <a:rPr lang="ru-RU" sz="1400" spc="-20" dirty="0">
                <a:latin typeface="Times New Roman"/>
                <a:cs typeface="Times New Roman"/>
              </a:rPr>
              <a:t> </a:t>
            </a:r>
            <a:r>
              <a:rPr lang="ru-RU" sz="1400" dirty="0">
                <a:latin typeface="Times New Roman"/>
                <a:cs typeface="Times New Roman"/>
              </a:rPr>
              <a:t>здоровья</a:t>
            </a:r>
            <a:r>
              <a:rPr lang="ru-RU" sz="1400" spc="-35" dirty="0">
                <a:latin typeface="Times New Roman"/>
                <a:cs typeface="Times New Roman"/>
              </a:rPr>
              <a:t> </a:t>
            </a:r>
            <a:r>
              <a:rPr lang="ru-RU" sz="1400" spc="-10" dirty="0">
                <a:latin typeface="Times New Roman"/>
                <a:cs typeface="Times New Roman"/>
              </a:rPr>
              <a:t>работников</a:t>
            </a:r>
            <a:r>
              <a:rPr lang="ru-RU" sz="1400" spc="-40" dirty="0">
                <a:latin typeface="Times New Roman"/>
                <a:cs typeface="Times New Roman"/>
              </a:rPr>
              <a:t> </a:t>
            </a:r>
            <a:r>
              <a:rPr lang="ru-RU" sz="1400" dirty="0">
                <a:latin typeface="Times New Roman"/>
                <a:cs typeface="Times New Roman"/>
              </a:rPr>
              <a:t>в</a:t>
            </a:r>
            <a:r>
              <a:rPr lang="ru-RU" sz="1400" spc="-10" dirty="0">
                <a:latin typeface="Times New Roman"/>
                <a:cs typeface="Times New Roman"/>
              </a:rPr>
              <a:t> </a:t>
            </a:r>
            <a:r>
              <a:rPr lang="ru-RU" sz="1400" dirty="0">
                <a:latin typeface="Times New Roman"/>
                <a:cs typeface="Times New Roman"/>
              </a:rPr>
              <a:t>процессе</a:t>
            </a:r>
            <a:r>
              <a:rPr lang="ru-RU" sz="1400" spc="-40" dirty="0">
                <a:latin typeface="Times New Roman"/>
                <a:cs typeface="Times New Roman"/>
              </a:rPr>
              <a:t> </a:t>
            </a:r>
            <a:r>
              <a:rPr lang="ru-RU" sz="1400" spc="-10" dirty="0">
                <a:latin typeface="Times New Roman"/>
                <a:cs typeface="Times New Roman"/>
              </a:rPr>
              <a:t>трудовой деятельности</a:t>
            </a:r>
            <a:r>
              <a:rPr lang="ru-RU" sz="1400" spc="-10" dirty="0" smtClean="0">
                <a:latin typeface="Times New Roman"/>
                <a:cs typeface="Times New Roman"/>
              </a:rPr>
              <a:t>;</a:t>
            </a:r>
          </a:p>
          <a:p>
            <a:pPr marL="0" marR="504825" indent="0">
              <a:lnSpc>
                <a:spcPct val="100000"/>
              </a:lnSpc>
              <a:buNone/>
            </a:pPr>
            <a:r>
              <a:rPr lang="ru-RU" sz="1400" spc="-10" dirty="0">
                <a:latin typeface="Times New Roman"/>
                <a:cs typeface="Times New Roman"/>
              </a:rPr>
              <a:t> </a:t>
            </a:r>
            <a:r>
              <a:rPr lang="ru-RU" sz="1400" spc="-10" dirty="0" smtClean="0">
                <a:latin typeface="Times New Roman"/>
                <a:cs typeface="Times New Roman"/>
              </a:rPr>
              <a:t> </a:t>
            </a:r>
            <a:r>
              <a:rPr lang="ru-RU" sz="1400" dirty="0">
                <a:latin typeface="Times New Roman"/>
                <a:cs typeface="Times New Roman"/>
              </a:rPr>
              <a:t>б)</a:t>
            </a:r>
            <a:r>
              <a:rPr lang="ru-RU" sz="1400" spc="-40" dirty="0">
                <a:latin typeface="Times New Roman"/>
                <a:cs typeface="Times New Roman"/>
              </a:rPr>
              <a:t> </a:t>
            </a:r>
            <a:r>
              <a:rPr lang="ru-RU" sz="1400" dirty="0">
                <a:latin typeface="Times New Roman"/>
                <a:cs typeface="Times New Roman"/>
              </a:rPr>
              <a:t>соответствие</a:t>
            </a:r>
            <a:r>
              <a:rPr lang="ru-RU" sz="1400" spc="-30" dirty="0">
                <a:latin typeface="Times New Roman"/>
                <a:cs typeface="Times New Roman"/>
              </a:rPr>
              <a:t> </a:t>
            </a:r>
            <a:r>
              <a:rPr lang="ru-RU" sz="1400" dirty="0">
                <a:latin typeface="Times New Roman"/>
                <a:cs typeface="Times New Roman"/>
              </a:rPr>
              <a:t>условий</a:t>
            </a:r>
            <a:r>
              <a:rPr lang="ru-RU" sz="1400" spc="-10" dirty="0">
                <a:latin typeface="Times New Roman"/>
                <a:cs typeface="Times New Roman"/>
              </a:rPr>
              <a:t> труда</a:t>
            </a:r>
            <a:r>
              <a:rPr lang="ru-RU" sz="1400" spc="-15" dirty="0">
                <a:latin typeface="Times New Roman"/>
                <a:cs typeface="Times New Roman"/>
              </a:rPr>
              <a:t> </a:t>
            </a:r>
            <a:r>
              <a:rPr lang="ru-RU" sz="1400" dirty="0">
                <a:latin typeface="Times New Roman"/>
                <a:cs typeface="Times New Roman"/>
              </a:rPr>
              <a:t>на</a:t>
            </a:r>
            <a:r>
              <a:rPr lang="ru-RU" sz="1400" spc="-30" dirty="0">
                <a:latin typeface="Times New Roman"/>
                <a:cs typeface="Times New Roman"/>
              </a:rPr>
              <a:t> </a:t>
            </a:r>
            <a:r>
              <a:rPr lang="ru-RU" sz="1400" dirty="0">
                <a:latin typeface="Times New Roman"/>
                <a:cs typeface="Times New Roman"/>
              </a:rPr>
              <a:t>рабочих</a:t>
            </a:r>
            <a:r>
              <a:rPr lang="ru-RU" sz="1400" spc="-65" dirty="0">
                <a:latin typeface="Times New Roman"/>
                <a:cs typeface="Times New Roman"/>
              </a:rPr>
              <a:t> </a:t>
            </a:r>
            <a:r>
              <a:rPr lang="ru-RU" sz="1400" dirty="0">
                <a:latin typeface="Times New Roman"/>
                <a:cs typeface="Times New Roman"/>
              </a:rPr>
              <a:t>местах</a:t>
            </a:r>
            <a:r>
              <a:rPr lang="ru-RU" sz="1400" spc="-25" dirty="0">
                <a:latin typeface="Times New Roman"/>
                <a:cs typeface="Times New Roman"/>
              </a:rPr>
              <a:t> </a:t>
            </a:r>
            <a:r>
              <a:rPr lang="ru-RU" sz="1400" dirty="0">
                <a:latin typeface="Times New Roman"/>
                <a:cs typeface="Times New Roman"/>
              </a:rPr>
              <a:t>требованиям</a:t>
            </a:r>
            <a:r>
              <a:rPr lang="ru-RU" sz="1400" spc="-35" dirty="0">
                <a:latin typeface="Times New Roman"/>
                <a:cs typeface="Times New Roman"/>
              </a:rPr>
              <a:t> </a:t>
            </a:r>
            <a:r>
              <a:rPr lang="ru-RU" sz="1400" spc="-25" dirty="0">
                <a:latin typeface="Times New Roman"/>
                <a:cs typeface="Times New Roman"/>
              </a:rPr>
              <a:t>ОТ;</a:t>
            </a:r>
            <a:endParaRPr lang="ru-RU" sz="1400" dirty="0">
              <a:latin typeface="Times New Roman"/>
              <a:cs typeface="Times New Roman"/>
            </a:endParaRPr>
          </a:p>
          <a:p>
            <a:pPr marL="0" marR="170180" indent="0">
              <a:lnSpc>
                <a:spcPct val="100000"/>
              </a:lnSpc>
              <a:buNone/>
            </a:pPr>
            <a:r>
              <a:rPr lang="ru-RU" sz="1400" dirty="0" smtClean="0">
                <a:latin typeface="Times New Roman"/>
                <a:cs typeface="Times New Roman"/>
              </a:rPr>
              <a:t>   в</a:t>
            </a:r>
            <a:r>
              <a:rPr lang="ru-RU" sz="1400" dirty="0">
                <a:latin typeface="Times New Roman"/>
                <a:cs typeface="Times New Roman"/>
              </a:rPr>
              <a:t>) выполнение</a:t>
            </a:r>
            <a:r>
              <a:rPr lang="ru-RU" sz="1400" spc="-20" dirty="0">
                <a:latin typeface="Times New Roman"/>
                <a:cs typeface="Times New Roman"/>
              </a:rPr>
              <a:t> </a:t>
            </a:r>
            <a:r>
              <a:rPr lang="ru-RU" sz="1400" spc="-10" dirty="0">
                <a:latin typeface="Times New Roman"/>
                <a:cs typeface="Times New Roman"/>
              </a:rPr>
              <a:t>последовательных</a:t>
            </a:r>
            <a:r>
              <a:rPr lang="ru-RU" sz="1400" spc="-15" dirty="0">
                <a:latin typeface="Times New Roman"/>
                <a:cs typeface="Times New Roman"/>
              </a:rPr>
              <a:t> </a:t>
            </a:r>
            <a:r>
              <a:rPr lang="ru-RU" sz="1400" dirty="0">
                <a:latin typeface="Times New Roman"/>
                <a:cs typeface="Times New Roman"/>
              </a:rPr>
              <a:t>и непрерывных </a:t>
            </a:r>
            <a:r>
              <a:rPr lang="ru-RU" sz="1400" spc="-10" dirty="0">
                <a:latin typeface="Times New Roman"/>
                <a:cs typeface="Times New Roman"/>
              </a:rPr>
              <a:t>мероприятий</a:t>
            </a:r>
            <a:r>
              <a:rPr lang="ru-RU" sz="1400" spc="-30" dirty="0">
                <a:latin typeface="Times New Roman"/>
                <a:cs typeface="Times New Roman"/>
              </a:rPr>
              <a:t> </a:t>
            </a:r>
            <a:r>
              <a:rPr lang="ru-RU" sz="1400" dirty="0">
                <a:latin typeface="Times New Roman"/>
                <a:cs typeface="Times New Roman"/>
              </a:rPr>
              <a:t>по </a:t>
            </a:r>
            <a:r>
              <a:rPr lang="ru-RU" sz="1400" spc="-10" dirty="0">
                <a:latin typeface="Times New Roman"/>
                <a:cs typeface="Times New Roman"/>
              </a:rPr>
              <a:t>предупреждению </a:t>
            </a:r>
            <a:r>
              <a:rPr lang="ru-RU" sz="1400" dirty="0">
                <a:latin typeface="Times New Roman"/>
                <a:cs typeface="Times New Roman"/>
              </a:rPr>
              <a:t>происшествий</a:t>
            </a:r>
            <a:r>
              <a:rPr lang="ru-RU" sz="1400" spc="-45" dirty="0">
                <a:latin typeface="Times New Roman"/>
                <a:cs typeface="Times New Roman"/>
              </a:rPr>
              <a:t> </a:t>
            </a:r>
            <a:r>
              <a:rPr lang="ru-RU" sz="1400" dirty="0">
                <a:latin typeface="Times New Roman"/>
                <a:cs typeface="Times New Roman"/>
              </a:rPr>
              <a:t>и</a:t>
            </a:r>
            <a:r>
              <a:rPr lang="ru-RU" sz="1400" spc="-15" dirty="0">
                <a:latin typeface="Times New Roman"/>
                <a:cs typeface="Times New Roman"/>
              </a:rPr>
              <a:t> </a:t>
            </a:r>
            <a:r>
              <a:rPr lang="ru-RU" sz="1400" spc="-20" dirty="0" smtClean="0">
                <a:latin typeface="Times New Roman"/>
                <a:cs typeface="Times New Roman"/>
              </a:rPr>
              <a:t>ухудшения</a:t>
            </a:r>
            <a:r>
              <a:rPr lang="ru-RU" sz="1400" spc="-10" dirty="0" smtClean="0">
                <a:latin typeface="Times New Roman"/>
                <a:cs typeface="Times New Roman"/>
              </a:rPr>
              <a:t> </a:t>
            </a:r>
            <a:r>
              <a:rPr lang="ru-RU" sz="1400" dirty="0">
                <a:latin typeface="Times New Roman"/>
                <a:cs typeface="Times New Roman"/>
              </a:rPr>
              <a:t>состояния</a:t>
            </a:r>
            <a:r>
              <a:rPr lang="ru-RU" sz="1400" spc="-20" dirty="0">
                <a:latin typeface="Times New Roman"/>
                <a:cs typeface="Times New Roman"/>
              </a:rPr>
              <a:t> </a:t>
            </a:r>
            <a:r>
              <a:rPr lang="ru-RU" sz="1400" dirty="0">
                <a:latin typeface="Times New Roman"/>
                <a:cs typeface="Times New Roman"/>
              </a:rPr>
              <a:t>здоровья</a:t>
            </a:r>
            <a:r>
              <a:rPr lang="ru-RU" sz="1400" spc="-45" dirty="0">
                <a:latin typeface="Times New Roman"/>
                <a:cs typeface="Times New Roman"/>
              </a:rPr>
              <a:t> </a:t>
            </a:r>
            <a:r>
              <a:rPr lang="ru-RU" sz="1400" spc="-10" dirty="0">
                <a:latin typeface="Times New Roman"/>
                <a:cs typeface="Times New Roman"/>
              </a:rPr>
              <a:t>работников,</a:t>
            </a:r>
            <a:r>
              <a:rPr lang="ru-RU" sz="1400" spc="-50" dirty="0">
                <a:latin typeface="Times New Roman"/>
                <a:cs typeface="Times New Roman"/>
              </a:rPr>
              <a:t> </a:t>
            </a:r>
            <a:r>
              <a:rPr lang="ru-RU" sz="1400" spc="-10" dirty="0">
                <a:latin typeface="Times New Roman"/>
                <a:cs typeface="Times New Roman"/>
              </a:rPr>
              <a:t>производственного</a:t>
            </a:r>
            <a:r>
              <a:rPr lang="ru-RU" sz="1400" spc="-55" dirty="0">
                <a:latin typeface="Times New Roman"/>
                <a:cs typeface="Times New Roman"/>
              </a:rPr>
              <a:t> </a:t>
            </a:r>
            <a:r>
              <a:rPr lang="ru-RU" sz="1400" spc="-10" dirty="0">
                <a:latin typeface="Times New Roman"/>
                <a:cs typeface="Times New Roman"/>
              </a:rPr>
              <a:t>травматизма</a:t>
            </a:r>
            <a:r>
              <a:rPr lang="ru-RU" sz="1400" spc="5" dirty="0">
                <a:latin typeface="Times New Roman"/>
                <a:cs typeface="Times New Roman"/>
              </a:rPr>
              <a:t> </a:t>
            </a:r>
            <a:r>
              <a:rPr lang="ru-RU" sz="1400" spc="-50" dirty="0">
                <a:latin typeface="Times New Roman"/>
                <a:cs typeface="Times New Roman"/>
              </a:rPr>
              <a:t>и </a:t>
            </a:r>
            <a:r>
              <a:rPr lang="ru-RU" sz="1400" dirty="0">
                <a:latin typeface="Times New Roman"/>
                <a:cs typeface="Times New Roman"/>
              </a:rPr>
              <a:t>профессиональных</a:t>
            </a:r>
            <a:r>
              <a:rPr lang="ru-RU" sz="1400" spc="-50" dirty="0">
                <a:latin typeface="Times New Roman"/>
                <a:cs typeface="Times New Roman"/>
              </a:rPr>
              <a:t> </a:t>
            </a:r>
            <a:r>
              <a:rPr lang="ru-RU" sz="1400" spc="-10" dirty="0" smtClean="0">
                <a:latin typeface="Times New Roman"/>
                <a:cs typeface="Times New Roman"/>
              </a:rPr>
              <a:t>заболеваний;</a:t>
            </a:r>
            <a:endParaRPr lang="ru-RU" sz="1400" dirty="0" smtClean="0">
              <a:latin typeface="Times New Roman"/>
              <a:cs typeface="Times New Roman"/>
            </a:endParaRPr>
          </a:p>
          <a:p>
            <a:pPr marL="0" marR="170180" indent="0">
              <a:lnSpc>
                <a:spcPct val="100000"/>
              </a:lnSpc>
              <a:buNone/>
            </a:pPr>
            <a:r>
              <a:rPr lang="ru-RU" sz="1400" dirty="0">
                <a:latin typeface="Times New Roman"/>
                <a:cs typeface="Times New Roman"/>
              </a:rPr>
              <a:t> </a:t>
            </a:r>
            <a:r>
              <a:rPr lang="ru-RU" sz="1400" dirty="0" smtClean="0">
                <a:latin typeface="Times New Roman"/>
                <a:cs typeface="Times New Roman"/>
              </a:rPr>
              <a:t> г</a:t>
            </a:r>
            <a:r>
              <a:rPr lang="ru-RU" sz="1400" dirty="0">
                <a:latin typeface="Times New Roman"/>
                <a:cs typeface="Times New Roman"/>
              </a:rPr>
              <a:t>)</a:t>
            </a:r>
            <a:r>
              <a:rPr lang="ru-RU" sz="1400" spc="-10" dirty="0">
                <a:latin typeface="Times New Roman"/>
                <a:cs typeface="Times New Roman"/>
              </a:rPr>
              <a:t> </a:t>
            </a:r>
            <a:r>
              <a:rPr lang="ru-RU" sz="1400" dirty="0">
                <a:latin typeface="Times New Roman"/>
                <a:cs typeface="Times New Roman"/>
              </a:rPr>
              <a:t>непрерывное</a:t>
            </a:r>
            <a:r>
              <a:rPr lang="ru-RU" sz="1400" spc="-40" dirty="0">
                <a:latin typeface="Times New Roman"/>
                <a:cs typeface="Times New Roman"/>
              </a:rPr>
              <a:t> </a:t>
            </a:r>
            <a:r>
              <a:rPr lang="ru-RU" sz="1400" spc="-10" dirty="0">
                <a:latin typeface="Times New Roman"/>
                <a:cs typeface="Times New Roman"/>
              </a:rPr>
              <a:t>совершенствование</a:t>
            </a:r>
            <a:r>
              <a:rPr lang="ru-RU" sz="1400" spc="-15" dirty="0">
                <a:latin typeface="Times New Roman"/>
                <a:cs typeface="Times New Roman"/>
              </a:rPr>
              <a:t> </a:t>
            </a:r>
            <a:r>
              <a:rPr lang="ru-RU" sz="1400" dirty="0">
                <a:latin typeface="Times New Roman"/>
                <a:cs typeface="Times New Roman"/>
              </a:rPr>
              <a:t>и</a:t>
            </a:r>
            <a:r>
              <a:rPr lang="ru-RU" sz="1400" spc="-10" dirty="0">
                <a:latin typeface="Times New Roman"/>
                <a:cs typeface="Times New Roman"/>
              </a:rPr>
              <a:t> </a:t>
            </a:r>
            <a:r>
              <a:rPr lang="ru-RU" sz="1400" dirty="0">
                <a:latin typeface="Times New Roman"/>
                <a:cs typeface="Times New Roman"/>
              </a:rPr>
              <a:t>повышение</a:t>
            </a:r>
            <a:r>
              <a:rPr lang="ru-RU" sz="1400" spc="-40" dirty="0">
                <a:latin typeface="Times New Roman"/>
                <a:cs typeface="Times New Roman"/>
              </a:rPr>
              <a:t> </a:t>
            </a:r>
            <a:r>
              <a:rPr lang="ru-RU" sz="1400" dirty="0">
                <a:latin typeface="Times New Roman"/>
                <a:cs typeface="Times New Roman"/>
              </a:rPr>
              <a:t>эффективности</a:t>
            </a:r>
            <a:r>
              <a:rPr lang="ru-RU" sz="1400" spc="-10" dirty="0">
                <a:latin typeface="Times New Roman"/>
                <a:cs typeface="Times New Roman"/>
              </a:rPr>
              <a:t> СУОТ</a:t>
            </a:r>
            <a:r>
              <a:rPr lang="ru-RU" sz="1400" spc="-10" dirty="0" smtClean="0">
                <a:latin typeface="Times New Roman"/>
                <a:cs typeface="Times New Roman"/>
              </a:rPr>
              <a:t>;</a:t>
            </a:r>
          </a:p>
          <a:p>
            <a:pPr marL="0" marR="170180" indent="0">
              <a:lnSpc>
                <a:spcPct val="100000"/>
              </a:lnSpc>
              <a:buNone/>
            </a:pPr>
            <a:r>
              <a:rPr lang="ru-RU" sz="1400" spc="-10" dirty="0">
                <a:latin typeface="Times New Roman"/>
                <a:cs typeface="Times New Roman"/>
              </a:rPr>
              <a:t> </a:t>
            </a:r>
            <a:r>
              <a:rPr lang="ru-RU" sz="1400" spc="-10" dirty="0" smtClean="0">
                <a:latin typeface="Times New Roman"/>
                <a:cs typeface="Times New Roman"/>
              </a:rPr>
              <a:t> </a:t>
            </a:r>
            <a:r>
              <a:rPr lang="ru-RU" sz="1400" dirty="0">
                <a:latin typeface="Times New Roman"/>
                <a:cs typeface="Times New Roman"/>
              </a:rPr>
              <a:t>д)</a:t>
            </a:r>
            <a:r>
              <a:rPr lang="ru-RU" sz="1400" spc="-25" dirty="0">
                <a:latin typeface="Times New Roman"/>
                <a:cs typeface="Times New Roman"/>
              </a:rPr>
              <a:t> </a:t>
            </a:r>
            <a:r>
              <a:rPr lang="ru-RU" sz="1400" spc="-10" dirty="0">
                <a:latin typeface="Times New Roman"/>
                <a:cs typeface="Times New Roman"/>
              </a:rPr>
              <a:t>привлечение</a:t>
            </a:r>
            <a:r>
              <a:rPr lang="ru-RU" sz="1400" spc="-40" dirty="0">
                <a:latin typeface="Times New Roman"/>
                <a:cs typeface="Times New Roman"/>
              </a:rPr>
              <a:t> </a:t>
            </a:r>
            <a:r>
              <a:rPr lang="ru-RU" sz="1400" spc="-10" dirty="0">
                <a:latin typeface="Times New Roman"/>
                <a:cs typeface="Times New Roman"/>
              </a:rPr>
              <a:t>работников</a:t>
            </a:r>
            <a:r>
              <a:rPr lang="ru-RU" sz="1400" spc="-50" dirty="0">
                <a:latin typeface="Times New Roman"/>
                <a:cs typeface="Times New Roman"/>
              </a:rPr>
              <a:t> </a:t>
            </a:r>
            <a:r>
              <a:rPr lang="ru-RU" sz="1400" dirty="0">
                <a:latin typeface="Times New Roman"/>
                <a:cs typeface="Times New Roman"/>
              </a:rPr>
              <a:t>к</a:t>
            </a:r>
            <a:r>
              <a:rPr lang="ru-RU" sz="1400" spc="-25" dirty="0">
                <a:latin typeface="Times New Roman"/>
                <a:cs typeface="Times New Roman"/>
              </a:rPr>
              <a:t> </a:t>
            </a:r>
            <a:r>
              <a:rPr lang="ru-RU" sz="1400" dirty="0">
                <a:latin typeface="Times New Roman"/>
                <a:cs typeface="Times New Roman"/>
              </a:rPr>
              <a:t>участию</a:t>
            </a:r>
            <a:r>
              <a:rPr lang="ru-RU" sz="1400" spc="-5" dirty="0">
                <a:latin typeface="Times New Roman"/>
                <a:cs typeface="Times New Roman"/>
              </a:rPr>
              <a:t> </a:t>
            </a:r>
            <a:r>
              <a:rPr lang="ru-RU" sz="1400" dirty="0">
                <a:latin typeface="Times New Roman"/>
                <a:cs typeface="Times New Roman"/>
              </a:rPr>
              <a:t>в управлении</a:t>
            </a:r>
            <a:r>
              <a:rPr lang="ru-RU" sz="1400" spc="-10" dirty="0">
                <a:latin typeface="Times New Roman"/>
                <a:cs typeface="Times New Roman"/>
              </a:rPr>
              <a:t> </a:t>
            </a:r>
            <a:r>
              <a:rPr lang="ru-RU" sz="1400" dirty="0">
                <a:latin typeface="Times New Roman"/>
                <a:cs typeface="Times New Roman"/>
              </a:rPr>
              <a:t>охраной</a:t>
            </a:r>
            <a:r>
              <a:rPr lang="ru-RU" sz="1400" spc="-60" dirty="0">
                <a:latin typeface="Times New Roman"/>
                <a:cs typeface="Times New Roman"/>
              </a:rPr>
              <a:t> </a:t>
            </a:r>
            <a:r>
              <a:rPr lang="ru-RU" sz="1400" spc="-10" dirty="0" smtClean="0">
                <a:latin typeface="Times New Roman"/>
                <a:cs typeface="Times New Roman"/>
              </a:rPr>
              <a:t>труда;</a:t>
            </a:r>
            <a:endParaRPr lang="ru-RU" sz="1400" dirty="0" smtClean="0">
              <a:latin typeface="Times New Roman"/>
              <a:cs typeface="Times New Roman"/>
            </a:endParaRPr>
          </a:p>
          <a:p>
            <a:pPr marL="0" marR="170180" indent="0">
              <a:lnSpc>
                <a:spcPct val="100000"/>
              </a:lnSpc>
              <a:buNone/>
            </a:pPr>
            <a:r>
              <a:rPr lang="ru-RU" sz="1400" dirty="0">
                <a:latin typeface="Times New Roman"/>
                <a:cs typeface="Times New Roman"/>
              </a:rPr>
              <a:t> </a:t>
            </a:r>
            <a:r>
              <a:rPr lang="ru-RU" sz="1400" dirty="0" smtClean="0">
                <a:latin typeface="Times New Roman"/>
                <a:cs typeface="Times New Roman"/>
              </a:rPr>
              <a:t> е</a:t>
            </a:r>
            <a:r>
              <a:rPr lang="ru-RU" sz="1400" dirty="0">
                <a:latin typeface="Times New Roman"/>
                <a:cs typeface="Times New Roman"/>
              </a:rPr>
              <a:t>)</a:t>
            </a:r>
            <a:r>
              <a:rPr lang="ru-RU" sz="1400" spc="-35" dirty="0">
                <a:latin typeface="Times New Roman"/>
                <a:cs typeface="Times New Roman"/>
              </a:rPr>
              <a:t> </a:t>
            </a:r>
            <a:r>
              <a:rPr lang="ru-RU" sz="1400" dirty="0">
                <a:latin typeface="Times New Roman"/>
                <a:cs typeface="Times New Roman"/>
              </a:rPr>
              <a:t>личную</a:t>
            </a:r>
            <a:r>
              <a:rPr lang="ru-RU" sz="1400" spc="-40" dirty="0">
                <a:latin typeface="Times New Roman"/>
                <a:cs typeface="Times New Roman"/>
              </a:rPr>
              <a:t> </a:t>
            </a:r>
            <a:r>
              <a:rPr lang="ru-RU" sz="1400" dirty="0">
                <a:latin typeface="Times New Roman"/>
                <a:cs typeface="Times New Roman"/>
              </a:rPr>
              <a:t>заинтересованность</a:t>
            </a:r>
            <a:r>
              <a:rPr lang="ru-RU" sz="1400" spc="-65" dirty="0">
                <a:latin typeface="Times New Roman"/>
                <a:cs typeface="Times New Roman"/>
              </a:rPr>
              <a:t> </a:t>
            </a:r>
            <a:r>
              <a:rPr lang="ru-RU" sz="1400" dirty="0">
                <a:latin typeface="Times New Roman"/>
                <a:cs typeface="Times New Roman"/>
              </a:rPr>
              <a:t>в</a:t>
            </a:r>
            <a:r>
              <a:rPr lang="ru-RU" sz="1400" spc="-30" dirty="0">
                <a:latin typeface="Times New Roman"/>
                <a:cs typeface="Times New Roman"/>
              </a:rPr>
              <a:t> </a:t>
            </a:r>
            <a:r>
              <a:rPr lang="ru-RU" sz="1400" dirty="0">
                <a:latin typeface="Times New Roman"/>
                <a:cs typeface="Times New Roman"/>
              </a:rPr>
              <a:t>обеспечении</a:t>
            </a:r>
            <a:r>
              <a:rPr lang="ru-RU" sz="1400" spc="-65" dirty="0">
                <a:latin typeface="Times New Roman"/>
                <a:cs typeface="Times New Roman"/>
              </a:rPr>
              <a:t> </a:t>
            </a:r>
            <a:r>
              <a:rPr lang="ru-RU" sz="1400" dirty="0">
                <a:latin typeface="Times New Roman"/>
                <a:cs typeface="Times New Roman"/>
              </a:rPr>
              <a:t>безопасных</a:t>
            </a:r>
            <a:r>
              <a:rPr lang="ru-RU" sz="1400" spc="-50" dirty="0">
                <a:latin typeface="Times New Roman"/>
                <a:cs typeface="Times New Roman"/>
              </a:rPr>
              <a:t> </a:t>
            </a:r>
            <a:r>
              <a:rPr lang="ru-RU" sz="1400" dirty="0">
                <a:latin typeface="Times New Roman"/>
                <a:cs typeface="Times New Roman"/>
              </a:rPr>
              <a:t>условий</a:t>
            </a:r>
            <a:r>
              <a:rPr lang="ru-RU" sz="1400" spc="-30" dirty="0">
                <a:latin typeface="Times New Roman"/>
                <a:cs typeface="Times New Roman"/>
              </a:rPr>
              <a:t> </a:t>
            </a:r>
            <a:r>
              <a:rPr lang="ru-RU" sz="1400" spc="-10" dirty="0">
                <a:latin typeface="Times New Roman"/>
                <a:cs typeface="Times New Roman"/>
              </a:rPr>
              <a:t>труда</a:t>
            </a:r>
            <a:r>
              <a:rPr lang="ru-RU" sz="1400" spc="-20" dirty="0">
                <a:latin typeface="Times New Roman"/>
                <a:cs typeface="Times New Roman"/>
              </a:rPr>
              <a:t> </a:t>
            </a:r>
            <a:r>
              <a:rPr lang="ru-RU" sz="1400" spc="-50" dirty="0">
                <a:latin typeface="Times New Roman"/>
                <a:cs typeface="Times New Roman"/>
              </a:rPr>
              <a:t>.</a:t>
            </a:r>
            <a:endParaRPr lang="ru-RU" sz="1400" dirty="0">
              <a:latin typeface="Times New Roman"/>
              <a:cs typeface="Times New Roman"/>
            </a:endParaRPr>
          </a:p>
          <a:p>
            <a:pPr marL="91440" lvl="0" indent="0" defTabSz="914400">
              <a:lnSpc>
                <a:spcPct val="100000"/>
              </a:lnSpc>
              <a:spcBef>
                <a:spcPts val="315"/>
              </a:spcBef>
              <a:buNone/>
            </a:pPr>
            <a:endParaRPr lang="ru-RU" sz="1400" kern="0" spc="-10" dirty="0" smtClean="0">
              <a:solidFill>
                <a:sysClr val="windowText" lastClr="000000"/>
              </a:solidFill>
              <a:latin typeface="Times New Roman"/>
              <a:cs typeface="Times New Roman"/>
            </a:endParaRPr>
          </a:p>
          <a:p>
            <a:pPr marL="91440" lvl="0" indent="0" defTabSz="914400">
              <a:lnSpc>
                <a:spcPct val="100000"/>
              </a:lnSpc>
              <a:spcBef>
                <a:spcPts val="315"/>
              </a:spcBef>
              <a:buNone/>
            </a:pPr>
            <a:r>
              <a:rPr lang="ru-RU" sz="1400" kern="0" spc="-10" dirty="0">
                <a:solidFill>
                  <a:sysClr val="windowText" lastClr="000000"/>
                </a:solidFill>
                <a:latin typeface="Times New Roman"/>
                <a:cs typeface="Times New Roman"/>
              </a:rPr>
              <a:t>	</a:t>
            </a:r>
            <a:r>
              <a:rPr lang="ru-RU" sz="1400" kern="0" spc="-10" dirty="0" smtClean="0">
                <a:solidFill>
                  <a:sysClr val="windowText" lastClr="000000"/>
                </a:solidFill>
                <a:latin typeface="Times New Roman"/>
                <a:cs typeface="Times New Roman"/>
              </a:rPr>
              <a:t>	Количество</a:t>
            </a:r>
            <a:r>
              <a:rPr lang="ru-RU" sz="1400" kern="0" spc="-30" dirty="0" smtClean="0">
                <a:solidFill>
                  <a:sysClr val="windowText" lastClr="000000"/>
                </a:solidFill>
                <a:latin typeface="Times New Roman"/>
                <a:cs typeface="Times New Roman"/>
              </a:rPr>
              <a:t> </a:t>
            </a:r>
            <a:r>
              <a:rPr lang="ru-RU" sz="1400" kern="0" dirty="0">
                <a:solidFill>
                  <a:sysClr val="windowText" lastClr="000000"/>
                </a:solidFill>
                <a:latin typeface="Times New Roman"/>
                <a:cs typeface="Times New Roman"/>
              </a:rPr>
              <a:t>целей</a:t>
            </a:r>
            <a:r>
              <a:rPr lang="ru-RU" sz="1400" kern="0" spc="-20" dirty="0">
                <a:solidFill>
                  <a:sysClr val="windowText" lastClr="000000"/>
                </a:solidFill>
                <a:latin typeface="Times New Roman"/>
                <a:cs typeface="Times New Roman"/>
              </a:rPr>
              <a:t> </a:t>
            </a:r>
            <a:r>
              <a:rPr lang="ru-RU" sz="1400" kern="0" dirty="0">
                <a:solidFill>
                  <a:sysClr val="windowText" lastClr="000000"/>
                </a:solidFill>
                <a:latin typeface="Times New Roman"/>
                <a:cs typeface="Times New Roman"/>
              </a:rPr>
              <a:t>в</a:t>
            </a:r>
            <a:r>
              <a:rPr lang="ru-RU" sz="1400" kern="0" spc="-25" dirty="0">
                <a:solidFill>
                  <a:sysClr val="windowText" lastClr="000000"/>
                </a:solidFill>
                <a:latin typeface="Times New Roman"/>
                <a:cs typeface="Times New Roman"/>
              </a:rPr>
              <a:t> </a:t>
            </a:r>
            <a:r>
              <a:rPr lang="ru-RU" sz="1400" kern="0" dirty="0">
                <a:solidFill>
                  <a:sysClr val="windowText" lastClr="000000"/>
                </a:solidFill>
                <a:latin typeface="Times New Roman"/>
                <a:cs typeface="Times New Roman"/>
              </a:rPr>
              <a:t>области</a:t>
            </a:r>
            <a:r>
              <a:rPr lang="ru-RU" sz="1400" kern="0" spc="-30" dirty="0">
                <a:solidFill>
                  <a:sysClr val="windowText" lastClr="000000"/>
                </a:solidFill>
                <a:latin typeface="Times New Roman"/>
                <a:cs typeface="Times New Roman"/>
              </a:rPr>
              <a:t> </a:t>
            </a:r>
            <a:r>
              <a:rPr lang="ru-RU" sz="1400" kern="0" dirty="0">
                <a:solidFill>
                  <a:sysClr val="windowText" lastClr="000000"/>
                </a:solidFill>
                <a:latin typeface="Times New Roman"/>
                <a:cs typeface="Times New Roman"/>
              </a:rPr>
              <a:t>охраны</a:t>
            </a:r>
            <a:r>
              <a:rPr lang="ru-RU" sz="1400" kern="0" spc="-55" dirty="0">
                <a:solidFill>
                  <a:sysClr val="windowText" lastClr="000000"/>
                </a:solidFill>
                <a:latin typeface="Times New Roman"/>
                <a:cs typeface="Times New Roman"/>
              </a:rPr>
              <a:t> </a:t>
            </a:r>
            <a:r>
              <a:rPr lang="ru-RU" sz="1400" kern="0" spc="-20" dirty="0">
                <a:solidFill>
                  <a:sysClr val="windowText" lastClr="000000"/>
                </a:solidFill>
                <a:latin typeface="Times New Roman"/>
                <a:cs typeface="Times New Roman"/>
              </a:rPr>
              <a:t>труда</a:t>
            </a:r>
            <a:endParaRPr lang="ru-RU" sz="1400" kern="0" dirty="0">
              <a:solidFill>
                <a:sysClr val="windowText" lastClr="000000"/>
              </a:solidFill>
              <a:latin typeface="Times New Roman"/>
              <a:cs typeface="Times New Roman"/>
            </a:endParaRPr>
          </a:p>
          <a:p>
            <a:pPr marL="91440" marR="92710" lvl="0" indent="0" defTabSz="914400">
              <a:lnSpc>
                <a:spcPct val="100000"/>
              </a:lnSpc>
              <a:spcBef>
                <a:spcPts val="0"/>
              </a:spcBef>
              <a:buNone/>
            </a:pPr>
            <a:r>
              <a:rPr lang="ru-RU" sz="1400" kern="0" dirty="0" smtClean="0">
                <a:solidFill>
                  <a:sysClr val="windowText" lastClr="000000"/>
                </a:solidFill>
                <a:latin typeface="Times New Roman"/>
                <a:cs typeface="Times New Roman"/>
              </a:rPr>
              <a:t>		зависят</a:t>
            </a:r>
            <a:r>
              <a:rPr lang="ru-RU" sz="1400" kern="0" spc="-20" dirty="0" smtClean="0">
                <a:solidFill>
                  <a:sysClr val="windowText" lastClr="000000"/>
                </a:solidFill>
                <a:latin typeface="Times New Roman"/>
                <a:cs typeface="Times New Roman"/>
              </a:rPr>
              <a:t> </a:t>
            </a:r>
            <a:r>
              <a:rPr lang="ru-RU" sz="1400" kern="0" dirty="0">
                <a:solidFill>
                  <a:sysClr val="windowText" lastClr="000000"/>
                </a:solidFill>
                <a:latin typeface="Times New Roman"/>
                <a:cs typeface="Times New Roman"/>
              </a:rPr>
              <a:t>от</a:t>
            </a:r>
            <a:r>
              <a:rPr lang="ru-RU" sz="1400" kern="0" spc="-20" dirty="0">
                <a:solidFill>
                  <a:sysClr val="windowText" lastClr="000000"/>
                </a:solidFill>
                <a:latin typeface="Times New Roman"/>
                <a:cs typeface="Times New Roman"/>
              </a:rPr>
              <a:t> </a:t>
            </a:r>
            <a:r>
              <a:rPr lang="ru-RU" sz="1400" kern="0" dirty="0">
                <a:solidFill>
                  <a:sysClr val="windowText" lastClr="000000"/>
                </a:solidFill>
                <a:latin typeface="Times New Roman"/>
                <a:cs typeface="Times New Roman"/>
              </a:rPr>
              <a:t>вида</a:t>
            </a:r>
            <a:r>
              <a:rPr lang="ru-RU" sz="1400" kern="0" spc="-30" dirty="0">
                <a:solidFill>
                  <a:sysClr val="windowText" lastClr="000000"/>
                </a:solidFill>
                <a:latin typeface="Times New Roman"/>
                <a:cs typeface="Times New Roman"/>
              </a:rPr>
              <a:t> </a:t>
            </a:r>
            <a:r>
              <a:rPr lang="ru-RU" sz="1400" kern="0" dirty="0">
                <a:solidFill>
                  <a:sysClr val="windowText" lastClr="000000"/>
                </a:solidFill>
                <a:latin typeface="Times New Roman"/>
                <a:cs typeface="Times New Roman"/>
              </a:rPr>
              <a:t>деятельности</a:t>
            </a:r>
            <a:r>
              <a:rPr lang="ru-RU" sz="1400" kern="0" spc="-25" dirty="0">
                <a:solidFill>
                  <a:sysClr val="windowText" lastClr="000000"/>
                </a:solidFill>
                <a:latin typeface="Times New Roman"/>
                <a:cs typeface="Times New Roman"/>
              </a:rPr>
              <a:t> </a:t>
            </a:r>
            <a:r>
              <a:rPr lang="ru-RU" sz="1400" kern="0" spc="-10" dirty="0">
                <a:solidFill>
                  <a:sysClr val="windowText" lastClr="000000"/>
                </a:solidFill>
                <a:latin typeface="Times New Roman"/>
                <a:cs typeface="Times New Roman"/>
              </a:rPr>
              <a:t>работодателя</a:t>
            </a:r>
            <a:r>
              <a:rPr lang="ru-RU" sz="1400" kern="0" spc="-40" dirty="0">
                <a:solidFill>
                  <a:sysClr val="windowText" lastClr="000000"/>
                </a:solidFill>
                <a:latin typeface="Times New Roman"/>
                <a:cs typeface="Times New Roman"/>
              </a:rPr>
              <a:t> </a:t>
            </a:r>
            <a:r>
              <a:rPr lang="ru-RU" sz="1400" kern="0" dirty="0">
                <a:solidFill>
                  <a:sysClr val="windowText" lastClr="000000"/>
                </a:solidFill>
                <a:latin typeface="Times New Roman"/>
                <a:cs typeface="Times New Roman"/>
              </a:rPr>
              <a:t>и</a:t>
            </a:r>
            <a:r>
              <a:rPr lang="ru-RU" sz="1400" kern="0" spc="-15" dirty="0">
                <a:solidFill>
                  <a:sysClr val="windowText" lastClr="000000"/>
                </a:solidFill>
                <a:latin typeface="Times New Roman"/>
                <a:cs typeface="Times New Roman"/>
              </a:rPr>
              <a:t> </a:t>
            </a:r>
            <a:r>
              <a:rPr lang="ru-RU" sz="1400" kern="0" dirty="0">
                <a:solidFill>
                  <a:sysClr val="windowText" lastClr="000000"/>
                </a:solidFill>
                <a:latin typeface="Times New Roman"/>
                <a:cs typeface="Times New Roman"/>
              </a:rPr>
              <a:t>достигаются</a:t>
            </a:r>
            <a:r>
              <a:rPr lang="ru-RU" sz="1400" kern="0" spc="-15" dirty="0">
                <a:solidFill>
                  <a:sysClr val="windowText" lastClr="000000"/>
                </a:solidFill>
                <a:latin typeface="Times New Roman"/>
                <a:cs typeface="Times New Roman"/>
              </a:rPr>
              <a:t> </a:t>
            </a:r>
            <a:r>
              <a:rPr lang="ru-RU" sz="1400" kern="0" spc="-10" dirty="0">
                <a:solidFill>
                  <a:sysClr val="windowText" lastClr="000000"/>
                </a:solidFill>
                <a:latin typeface="Times New Roman"/>
                <a:cs typeface="Times New Roman"/>
              </a:rPr>
              <a:t>путем </a:t>
            </a:r>
            <a:r>
              <a:rPr lang="ru-RU" sz="1400" kern="0" dirty="0">
                <a:solidFill>
                  <a:sysClr val="windowText" lastClr="000000"/>
                </a:solidFill>
                <a:latin typeface="Times New Roman"/>
                <a:cs typeface="Times New Roman"/>
              </a:rPr>
              <a:t>реализации</a:t>
            </a:r>
            <a:r>
              <a:rPr lang="ru-RU" sz="1400" kern="0" spc="-45" dirty="0">
                <a:solidFill>
                  <a:sysClr val="windowText" lastClr="000000"/>
                </a:solidFill>
                <a:latin typeface="Times New Roman"/>
                <a:cs typeface="Times New Roman"/>
              </a:rPr>
              <a:t> </a:t>
            </a:r>
            <a:r>
              <a:rPr lang="ru-RU" sz="1400" kern="0" spc="-45" dirty="0" smtClean="0">
                <a:solidFill>
                  <a:sysClr val="windowText" lastClr="000000"/>
                </a:solidFill>
                <a:latin typeface="Times New Roman"/>
                <a:cs typeface="Times New Roman"/>
              </a:rPr>
              <a:t>		                        </a:t>
            </a:r>
            <a:r>
              <a:rPr lang="ru-RU" sz="1400" kern="0" dirty="0" smtClean="0">
                <a:solidFill>
                  <a:sysClr val="windowText" lastClr="000000"/>
                </a:solidFill>
                <a:latin typeface="Times New Roman"/>
                <a:cs typeface="Times New Roman"/>
              </a:rPr>
              <a:t>процедур</a:t>
            </a:r>
            <a:r>
              <a:rPr lang="ru-RU" sz="1400" kern="0" dirty="0">
                <a:solidFill>
                  <a:sysClr val="windowText" lastClr="000000"/>
                </a:solidFill>
                <a:latin typeface="Times New Roman"/>
                <a:cs typeface="Times New Roman"/>
              </a:rPr>
              <a:t>,</a:t>
            </a:r>
            <a:r>
              <a:rPr lang="ru-RU" sz="1400" kern="0" spc="290" dirty="0">
                <a:solidFill>
                  <a:sysClr val="windowText" lastClr="000000"/>
                </a:solidFill>
                <a:latin typeface="Times New Roman"/>
                <a:cs typeface="Times New Roman"/>
              </a:rPr>
              <a:t> </a:t>
            </a:r>
            <a:r>
              <a:rPr lang="ru-RU" sz="1400" kern="0" spc="290" dirty="0" smtClean="0">
                <a:solidFill>
                  <a:sysClr val="windowText" lastClr="000000"/>
                </a:solidFill>
                <a:latin typeface="Times New Roman"/>
                <a:cs typeface="Times New Roman"/>
              </a:rPr>
              <a:t>	</a:t>
            </a:r>
            <a:r>
              <a:rPr lang="ru-RU" sz="1400" kern="0" dirty="0" smtClean="0">
                <a:solidFill>
                  <a:sysClr val="windowText" lastClr="000000"/>
                </a:solidFill>
                <a:latin typeface="Times New Roman"/>
                <a:cs typeface="Times New Roman"/>
              </a:rPr>
              <a:t>направленных</a:t>
            </a:r>
            <a:r>
              <a:rPr lang="ru-RU" sz="1400" kern="0" spc="285" dirty="0" smtClean="0">
                <a:solidFill>
                  <a:sysClr val="windowText" lastClr="000000"/>
                </a:solidFill>
                <a:latin typeface="Times New Roman"/>
                <a:cs typeface="Times New Roman"/>
              </a:rPr>
              <a:t> </a:t>
            </a:r>
            <a:r>
              <a:rPr lang="ru-RU" sz="1400" kern="0" dirty="0">
                <a:solidFill>
                  <a:sysClr val="windowText" lastClr="000000"/>
                </a:solidFill>
                <a:latin typeface="Times New Roman"/>
                <a:cs typeface="Times New Roman"/>
              </a:rPr>
              <a:t>на</a:t>
            </a:r>
            <a:r>
              <a:rPr lang="ru-RU" sz="1400" kern="0" spc="-25" dirty="0">
                <a:solidFill>
                  <a:sysClr val="windowText" lastClr="000000"/>
                </a:solidFill>
                <a:latin typeface="Times New Roman"/>
                <a:cs typeface="Times New Roman"/>
              </a:rPr>
              <a:t> </a:t>
            </a:r>
            <a:r>
              <a:rPr lang="ru-RU" sz="1400" kern="0" dirty="0">
                <a:solidFill>
                  <a:sysClr val="windowText" lastClr="000000"/>
                </a:solidFill>
                <a:latin typeface="Times New Roman"/>
                <a:cs typeface="Times New Roman"/>
              </a:rPr>
              <a:t>их</a:t>
            </a:r>
            <a:r>
              <a:rPr lang="ru-RU" sz="1400" kern="0" spc="-30" dirty="0">
                <a:solidFill>
                  <a:sysClr val="windowText" lastClr="000000"/>
                </a:solidFill>
                <a:latin typeface="Times New Roman"/>
                <a:cs typeface="Times New Roman"/>
              </a:rPr>
              <a:t> </a:t>
            </a:r>
            <a:r>
              <a:rPr lang="ru-RU" sz="1400" kern="0" spc="-10" dirty="0">
                <a:solidFill>
                  <a:sysClr val="windowText" lastClr="000000"/>
                </a:solidFill>
                <a:latin typeface="Times New Roman"/>
                <a:cs typeface="Times New Roman"/>
              </a:rPr>
              <a:t>достижение.</a:t>
            </a:r>
            <a:endParaRPr lang="ru-RU" sz="1400" kern="0" dirty="0">
              <a:solidFill>
                <a:sysClr val="windowText" lastClr="000000"/>
              </a:solidFill>
              <a:latin typeface="Times New Roman"/>
              <a:cs typeface="Times New Roman"/>
            </a:endParaRPr>
          </a:p>
          <a:p>
            <a:endParaRPr lang="ru-RU" dirty="0"/>
          </a:p>
        </p:txBody>
      </p:sp>
      <p:pic>
        <p:nvPicPr>
          <p:cNvPr id="4" name="object 9" descr="C:\Users\дом\Desktop\warning_sign.jpg"/>
          <p:cNvPicPr/>
          <p:nvPr/>
        </p:nvPicPr>
        <p:blipFill>
          <a:blip r:embed="rId2" cstate="print"/>
          <a:stretch>
            <a:fillRect/>
          </a:stretch>
        </p:blipFill>
        <p:spPr>
          <a:xfrm>
            <a:off x="381000" y="4365104"/>
            <a:ext cx="1584959" cy="1152143"/>
          </a:xfrm>
          <a:prstGeom prst="rect">
            <a:avLst/>
          </a:prstGeom>
        </p:spPr>
      </p:pic>
    </p:spTree>
    <p:extLst>
      <p:ext uri="{BB962C8B-B14F-4D97-AF65-F5344CB8AC3E}">
        <p14:creationId xmlns="" xmlns:p14="http://schemas.microsoft.com/office/powerpoint/2010/main" val="4106061735"/>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276999"/>
          </a:xfrm>
        </p:spPr>
        <p:txBody>
          <a:bodyPr/>
          <a:lstStyle/>
          <a:p>
            <a:r>
              <a:rPr lang="ru-RU" sz="2000" kern="0" spc="-10" dirty="0" smtClean="0">
                <a:ln>
                  <a:noFill/>
                </a:ln>
                <a:solidFill>
                  <a:srgbClr val="FF0000"/>
                </a:solidFill>
                <a:effectLst/>
                <a:latin typeface="Times New Roman"/>
                <a:ea typeface="+mj-ea"/>
                <a:cs typeface="Times New Roman"/>
              </a:rPr>
              <a:t>               </a:t>
            </a:r>
            <a:r>
              <a:rPr lang="ru-RU" sz="2000" b="1" kern="0" spc="-10" dirty="0" smtClean="0">
                <a:ln>
                  <a:noFill/>
                </a:ln>
                <a:solidFill>
                  <a:srgbClr val="FF0000"/>
                </a:solidFill>
                <a:effectLst/>
                <a:latin typeface="Times New Roman"/>
                <a:ea typeface="+mj-ea"/>
                <a:cs typeface="Times New Roman"/>
              </a:rPr>
              <a:t>Политика</a:t>
            </a:r>
            <a:r>
              <a:rPr lang="ru-RU" sz="2000" b="1" kern="0" spc="-45" dirty="0" smtClean="0">
                <a:ln>
                  <a:noFill/>
                </a:ln>
                <a:solidFill>
                  <a:srgbClr val="FF0000"/>
                </a:solidFill>
                <a:effectLst/>
                <a:latin typeface="Times New Roman"/>
                <a:ea typeface="+mj-ea"/>
                <a:cs typeface="Times New Roman"/>
              </a:rPr>
              <a:t> </a:t>
            </a:r>
            <a:r>
              <a:rPr lang="ru-RU" sz="2000" b="1" kern="0" spc="0" dirty="0">
                <a:ln>
                  <a:noFill/>
                </a:ln>
                <a:solidFill>
                  <a:srgbClr val="FF0000"/>
                </a:solidFill>
                <a:effectLst/>
                <a:latin typeface="Times New Roman"/>
                <a:ea typeface="+mj-ea"/>
                <a:cs typeface="Times New Roman"/>
              </a:rPr>
              <a:t>и</a:t>
            </a:r>
            <a:r>
              <a:rPr lang="ru-RU" sz="2000" b="1" kern="0" spc="-35" dirty="0">
                <a:ln>
                  <a:noFill/>
                </a:ln>
                <a:solidFill>
                  <a:srgbClr val="FF0000"/>
                </a:solidFill>
                <a:effectLst/>
                <a:latin typeface="Times New Roman"/>
                <a:ea typeface="+mj-ea"/>
                <a:cs typeface="Times New Roman"/>
              </a:rPr>
              <a:t> </a:t>
            </a:r>
            <a:r>
              <a:rPr lang="ru-RU" sz="2000" b="1" kern="0" spc="0" dirty="0">
                <a:ln>
                  <a:noFill/>
                </a:ln>
                <a:solidFill>
                  <a:srgbClr val="FF0000"/>
                </a:solidFill>
                <a:effectLst/>
                <a:latin typeface="Times New Roman"/>
                <a:ea typeface="+mj-ea"/>
                <a:cs typeface="Times New Roman"/>
              </a:rPr>
              <a:t>цели</a:t>
            </a:r>
            <a:r>
              <a:rPr lang="ru-RU" sz="2000" b="1" kern="0" spc="-35" dirty="0">
                <a:ln>
                  <a:noFill/>
                </a:ln>
                <a:solidFill>
                  <a:srgbClr val="FF0000"/>
                </a:solidFill>
                <a:effectLst/>
                <a:latin typeface="Times New Roman"/>
                <a:ea typeface="+mj-ea"/>
                <a:cs typeface="Times New Roman"/>
              </a:rPr>
              <a:t> </a:t>
            </a:r>
            <a:r>
              <a:rPr lang="ru-RU" sz="2000" b="1" kern="0" spc="-10" dirty="0">
                <a:ln>
                  <a:noFill/>
                </a:ln>
                <a:solidFill>
                  <a:srgbClr val="FF0000"/>
                </a:solidFill>
                <a:effectLst/>
                <a:latin typeface="Times New Roman"/>
                <a:ea typeface="+mj-ea"/>
                <a:cs typeface="Times New Roman"/>
              </a:rPr>
              <a:t>работодателя</a:t>
            </a:r>
            <a:r>
              <a:rPr lang="ru-RU" sz="2000" b="1" kern="0" spc="-75" dirty="0">
                <a:ln>
                  <a:noFill/>
                </a:ln>
                <a:solidFill>
                  <a:srgbClr val="FF0000"/>
                </a:solidFill>
                <a:effectLst/>
                <a:latin typeface="Times New Roman"/>
                <a:ea typeface="+mj-ea"/>
                <a:cs typeface="Times New Roman"/>
              </a:rPr>
              <a:t> </a:t>
            </a:r>
            <a:r>
              <a:rPr lang="ru-RU" sz="2000" b="1" kern="0" spc="0" dirty="0">
                <a:ln>
                  <a:noFill/>
                </a:ln>
                <a:solidFill>
                  <a:srgbClr val="FF0000"/>
                </a:solidFill>
                <a:effectLst/>
                <a:latin typeface="Times New Roman"/>
                <a:ea typeface="+mj-ea"/>
                <a:cs typeface="Times New Roman"/>
              </a:rPr>
              <a:t>в</a:t>
            </a:r>
            <a:r>
              <a:rPr lang="ru-RU" sz="2000" b="1" kern="0" spc="-35" dirty="0">
                <a:ln>
                  <a:noFill/>
                </a:ln>
                <a:solidFill>
                  <a:srgbClr val="FF0000"/>
                </a:solidFill>
                <a:effectLst/>
                <a:latin typeface="Times New Roman"/>
                <a:ea typeface="+mj-ea"/>
                <a:cs typeface="Times New Roman"/>
              </a:rPr>
              <a:t> </a:t>
            </a:r>
            <a:r>
              <a:rPr lang="ru-RU" sz="2000" b="1" kern="0" spc="0" dirty="0">
                <a:ln>
                  <a:noFill/>
                </a:ln>
                <a:solidFill>
                  <a:srgbClr val="FF0000"/>
                </a:solidFill>
                <a:effectLst/>
                <a:latin typeface="Times New Roman"/>
                <a:ea typeface="+mj-ea"/>
                <a:cs typeface="Times New Roman"/>
              </a:rPr>
              <a:t>области</a:t>
            </a:r>
            <a:r>
              <a:rPr lang="ru-RU" sz="2000" b="1" kern="0" spc="-60" dirty="0">
                <a:ln>
                  <a:noFill/>
                </a:ln>
                <a:solidFill>
                  <a:srgbClr val="FF0000"/>
                </a:solidFill>
                <a:effectLst/>
                <a:latin typeface="Times New Roman"/>
                <a:ea typeface="+mj-ea"/>
                <a:cs typeface="Times New Roman"/>
              </a:rPr>
              <a:t> </a:t>
            </a:r>
            <a:r>
              <a:rPr lang="ru-RU" sz="2000" b="1" kern="0" spc="0" dirty="0">
                <a:ln>
                  <a:noFill/>
                </a:ln>
                <a:solidFill>
                  <a:srgbClr val="FF0000"/>
                </a:solidFill>
                <a:effectLst/>
                <a:latin typeface="Times New Roman"/>
                <a:ea typeface="+mj-ea"/>
                <a:cs typeface="Times New Roman"/>
              </a:rPr>
              <a:t>охраны</a:t>
            </a:r>
            <a:r>
              <a:rPr lang="ru-RU" sz="2000" b="1" kern="0" spc="-65" dirty="0">
                <a:ln>
                  <a:noFill/>
                </a:ln>
                <a:solidFill>
                  <a:srgbClr val="FF0000"/>
                </a:solidFill>
                <a:effectLst/>
                <a:latin typeface="Times New Roman"/>
                <a:ea typeface="+mj-ea"/>
                <a:cs typeface="Times New Roman"/>
              </a:rPr>
              <a:t> </a:t>
            </a:r>
            <a:r>
              <a:rPr lang="ru-RU" sz="2000" b="1" kern="0" spc="-10" dirty="0">
                <a:ln>
                  <a:noFill/>
                </a:ln>
                <a:solidFill>
                  <a:srgbClr val="FF0000"/>
                </a:solidFill>
                <a:effectLst/>
                <a:latin typeface="Times New Roman"/>
                <a:ea typeface="+mj-ea"/>
                <a:cs typeface="Times New Roman"/>
              </a:rPr>
              <a:t>труда</a:t>
            </a:r>
            <a:endParaRPr lang="ru-RU" b="1" dirty="0">
              <a:solidFill>
                <a:srgbClr val="FF0000"/>
              </a:solidFill>
            </a:endParaRPr>
          </a:p>
        </p:txBody>
      </p:sp>
      <p:sp>
        <p:nvSpPr>
          <p:cNvPr id="3" name="Текст 2"/>
          <p:cNvSpPr>
            <a:spLocks noGrp="1"/>
          </p:cNvSpPr>
          <p:nvPr>
            <p:ph type="body" sz="quarter" idx="10"/>
          </p:nvPr>
        </p:nvSpPr>
        <p:spPr>
          <a:xfrm>
            <a:off x="381000" y="246662"/>
            <a:ext cx="7503368" cy="5558602"/>
          </a:xfrm>
        </p:spPr>
        <p:txBody>
          <a:bodyPr/>
          <a:lstStyle/>
          <a:p>
            <a:pPr marL="91440" lvl="0" indent="0" defTabSz="914400">
              <a:lnSpc>
                <a:spcPct val="100000"/>
              </a:lnSpc>
              <a:spcBef>
                <a:spcPts val="315"/>
              </a:spcBef>
              <a:buNone/>
            </a:pPr>
            <a:r>
              <a:rPr lang="ru-RU" sz="1400" kern="0" spc="-10" dirty="0">
                <a:solidFill>
                  <a:sysClr val="windowText" lastClr="000000"/>
                </a:solidFill>
                <a:latin typeface="Times New Roman"/>
                <a:cs typeface="Times New Roman"/>
              </a:rPr>
              <a:t>	</a:t>
            </a:r>
            <a:r>
              <a:rPr lang="ru-RU" sz="1400" kern="0" spc="-10" dirty="0" smtClean="0">
                <a:solidFill>
                  <a:sysClr val="windowText" lastClr="000000"/>
                </a:solidFill>
                <a:latin typeface="Times New Roman"/>
                <a:cs typeface="Times New Roman"/>
              </a:rPr>
              <a:t>	</a:t>
            </a:r>
          </a:p>
          <a:p>
            <a:endParaRPr lang="ru-RU" sz="1600" dirty="0" smtClean="0"/>
          </a:p>
          <a:p>
            <a:r>
              <a:rPr lang="ru-RU" sz="1600" dirty="0" smtClean="0">
                <a:latin typeface="Times New Roman" panose="02020603050405020304" pitchFamily="18" charset="0"/>
                <a:cs typeface="Times New Roman" panose="02020603050405020304" pitchFamily="18" charset="0"/>
              </a:rPr>
              <a:t>Политика </a:t>
            </a:r>
            <a:r>
              <a:rPr lang="ru-RU" sz="1600" dirty="0">
                <a:latin typeface="Times New Roman" panose="02020603050405020304" pitchFamily="18" charset="0"/>
                <a:cs typeface="Times New Roman" panose="02020603050405020304" pitchFamily="18" charset="0"/>
              </a:rPr>
              <a:t>должна быть изложена в письменном в виде, при этом учитывать мнение работников или их представителей. Эффективная политика соответствует четырем аспектам</a:t>
            </a:r>
            <a:r>
              <a:rPr lang="ru-RU" sz="1600" dirty="0" smtClean="0"/>
              <a:t>:</a:t>
            </a:r>
          </a:p>
          <a:p>
            <a:pPr marL="0" lvl="0" indent="0">
              <a:buNone/>
            </a:pPr>
            <a:r>
              <a:rPr lang="ru-RU" sz="1600" dirty="0">
                <a:solidFill>
                  <a:srgbClr val="000000"/>
                </a:solidFill>
              </a:rPr>
              <a:t>- </a:t>
            </a:r>
            <a:r>
              <a:rPr lang="ru-RU" sz="1600" dirty="0">
                <a:solidFill>
                  <a:srgbClr val="000000"/>
                </a:solidFill>
                <a:latin typeface="Times New Roman" panose="02020603050405020304" pitchFamily="18" charset="0"/>
                <a:cs typeface="Times New Roman" panose="02020603050405020304" pitchFamily="18" charset="0"/>
              </a:rPr>
              <a:t>отвечает специфике деятельности организации;</a:t>
            </a:r>
          </a:p>
          <a:p>
            <a:pPr marL="0" lvl="0" indent="0">
              <a:buNone/>
            </a:pPr>
            <a:r>
              <a:rPr lang="ru-RU" sz="1600" dirty="0">
                <a:solidFill>
                  <a:srgbClr val="000000"/>
                </a:solidFill>
                <a:latin typeface="Times New Roman" panose="02020603050405020304" pitchFamily="18" charset="0"/>
                <a:cs typeface="Times New Roman" panose="02020603050405020304" pitchFamily="18" charset="0"/>
              </a:rPr>
              <a:t>- кратко и четко изложена и </a:t>
            </a:r>
            <a:r>
              <a:rPr lang="ru-RU" sz="1600" b="1" dirty="0">
                <a:solidFill>
                  <a:srgbClr val="000000"/>
                </a:solidFill>
                <a:latin typeface="Times New Roman" panose="02020603050405020304" pitchFamily="18" charset="0"/>
                <a:cs typeface="Times New Roman" panose="02020603050405020304" pitchFamily="18" charset="0"/>
              </a:rPr>
              <a:t>введена в действие;</a:t>
            </a:r>
            <a:endParaRPr lang="ru-RU" sz="1600" dirty="0">
              <a:solidFill>
                <a:srgbClr val="000000"/>
              </a:solidFill>
              <a:latin typeface="Times New Roman" panose="02020603050405020304" pitchFamily="18" charset="0"/>
              <a:cs typeface="Times New Roman" panose="02020603050405020304" pitchFamily="18" charset="0"/>
            </a:endParaRPr>
          </a:p>
          <a:p>
            <a:pPr marL="0" lvl="0" indent="0">
              <a:buNone/>
            </a:pPr>
            <a:r>
              <a:rPr lang="ru-RU" sz="1600" b="1" dirty="0">
                <a:solidFill>
                  <a:srgbClr val="000000"/>
                </a:solidFill>
                <a:latin typeface="Times New Roman" panose="02020603050405020304" pitchFamily="18" charset="0"/>
                <a:cs typeface="Times New Roman" panose="02020603050405020304" pitchFamily="18" charset="0"/>
              </a:rPr>
              <a:t>- </a:t>
            </a:r>
            <a:r>
              <a:rPr lang="ru-RU" sz="1600" dirty="0">
                <a:solidFill>
                  <a:srgbClr val="000000"/>
                </a:solidFill>
                <a:latin typeface="Times New Roman" panose="02020603050405020304" pitchFamily="18" charset="0"/>
                <a:cs typeface="Times New Roman" panose="02020603050405020304" pitchFamily="18" charset="0"/>
              </a:rPr>
              <a:t>распространяется на всех работников и легко доступна;</a:t>
            </a:r>
          </a:p>
          <a:p>
            <a:pPr marL="0" lvl="0" indent="0">
              <a:buNone/>
            </a:pPr>
            <a:r>
              <a:rPr lang="ru-RU" sz="1600" dirty="0">
                <a:solidFill>
                  <a:srgbClr val="000000"/>
                </a:solidFill>
                <a:latin typeface="Times New Roman" panose="02020603050405020304" pitchFamily="18" charset="0"/>
                <a:cs typeface="Times New Roman" panose="02020603050405020304" pitchFamily="18" charset="0"/>
              </a:rPr>
              <a:t>-определена на конкретный период действия и анализируется руководством для постоянной пригодности</a:t>
            </a:r>
          </a:p>
          <a:p>
            <a:endParaRPr lang="ru-RU" sz="1600" dirty="0" smtClean="0"/>
          </a:p>
          <a:p>
            <a:r>
              <a:rPr lang="ru-RU" sz="1600" dirty="0" smtClean="0">
                <a:latin typeface="Times New Roman" panose="02020603050405020304" pitchFamily="18" charset="0"/>
                <a:cs typeface="Times New Roman" panose="02020603050405020304" pitchFamily="18" charset="0"/>
              </a:rPr>
              <a:t>Для </a:t>
            </a:r>
            <a:r>
              <a:rPr lang="ru-RU" sz="1600" dirty="0">
                <a:latin typeface="Times New Roman" panose="02020603050405020304" pitchFamily="18" charset="0"/>
                <a:cs typeface="Times New Roman" panose="02020603050405020304" pitchFamily="18" charset="0"/>
              </a:rPr>
              <a:t>достижения, согласно политике (стратегии) организации ожидаемых результатов в области улучшения условий и охраны труда, она должна     включать в себя:</a:t>
            </a:r>
          </a:p>
          <a:p>
            <a:pPr marL="0" indent="0">
              <a:buNone/>
            </a:pPr>
            <a:r>
              <a:rPr lang="ru-RU" sz="1600" dirty="0">
                <a:latin typeface="Times New Roman" panose="02020603050405020304" pitchFamily="18" charset="0"/>
                <a:cs typeface="Times New Roman" panose="02020603050405020304" pitchFamily="18" charset="0"/>
              </a:rPr>
              <a:t>-обеспечение безопасности и охраны здоровья работников и обучающихся;</a:t>
            </a:r>
          </a:p>
          <a:p>
            <a:pPr marL="0" indent="0">
              <a:buNone/>
            </a:pPr>
            <a:r>
              <a:rPr lang="ru-RU" sz="1600" dirty="0">
                <a:latin typeface="Times New Roman" panose="02020603050405020304" pitchFamily="18" charset="0"/>
                <a:cs typeface="Times New Roman" panose="02020603050405020304" pitchFamily="18" charset="0"/>
              </a:rPr>
              <a:t>- создание безопасных условий труда на рабочих местах;</a:t>
            </a:r>
          </a:p>
          <a:p>
            <a:pPr marL="0" indent="0">
              <a:buNone/>
            </a:pPr>
            <a:r>
              <a:rPr lang="ru-RU" sz="1600" dirty="0">
                <a:latin typeface="Times New Roman" panose="02020603050405020304" pitchFamily="18" charset="0"/>
                <a:cs typeface="Times New Roman" panose="02020603050405020304" pitchFamily="18" charset="0"/>
              </a:rPr>
              <a:t>- предупреждение травматизма и профзаболеваний у работников;</a:t>
            </a:r>
          </a:p>
          <a:p>
            <a:pPr marL="0" indent="0">
              <a:buNone/>
            </a:pPr>
            <a:r>
              <a:rPr lang="ru-RU" sz="1600" dirty="0" smtClean="0">
                <a:latin typeface="Times New Roman" panose="02020603050405020304" pitchFamily="18" charset="0"/>
                <a:cs typeface="Times New Roman" panose="02020603050405020304" pitchFamily="18" charset="0"/>
              </a:rPr>
              <a:t>-соблюдение </a:t>
            </a:r>
            <a:r>
              <a:rPr lang="ru-RU" sz="1600" dirty="0">
                <a:latin typeface="Times New Roman" panose="02020603050405020304" pitchFamily="18" charset="0"/>
                <a:cs typeface="Times New Roman" panose="02020603050405020304" pitchFamily="18" charset="0"/>
              </a:rPr>
              <a:t>законодательных требований по охране труда</a:t>
            </a:r>
            <a:r>
              <a:rPr lang="ru-RU" sz="1600" dirty="0" smtClean="0">
                <a:latin typeface="Times New Roman" panose="02020603050405020304" pitchFamily="18" charset="0"/>
                <a:cs typeface="Times New Roman" panose="02020603050405020304" pitchFamily="18" charset="0"/>
              </a:rPr>
              <a:t>;</a:t>
            </a:r>
            <a:endParaRPr lang="ru-RU" sz="1600" dirty="0">
              <a:latin typeface="Times New Roman" panose="02020603050405020304" pitchFamily="18" charset="0"/>
              <a:cs typeface="Times New Roman" panose="02020603050405020304" pitchFamily="18" charset="0"/>
            </a:endParaRPr>
          </a:p>
          <a:p>
            <a:pPr marL="0" indent="0">
              <a:buNone/>
            </a:pPr>
            <a:r>
              <a:rPr lang="ru-RU" sz="1600" dirty="0" smtClean="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-осуществление мер поощрения работников за активное участие в управлении охраной труда и обеспечением безопасности образовательного процесса.</a:t>
            </a:r>
          </a:p>
          <a:p>
            <a:pPr marL="0" indent="0">
              <a:buNone/>
            </a:pPr>
            <a:r>
              <a:rPr lang="ru-RU" sz="1600" dirty="0">
                <a:latin typeface="Times New Roman" panose="02020603050405020304" pitchFamily="18" charset="0"/>
                <a:cs typeface="Times New Roman" panose="02020603050405020304" pitchFamily="18" charset="0"/>
              </a:rPr>
              <a:t>-обязательство о согласовании с профсоюзной организацией мероприятий по охране труда, которые требуют учета их мнения.</a:t>
            </a:r>
          </a:p>
          <a:p>
            <a:pPr marL="0" indent="0">
              <a:buNone/>
            </a:pPr>
            <a:endParaRPr lang="ru-RU" sz="1600" dirty="0" smtClean="0">
              <a:latin typeface="Times New Roman" panose="02020603050405020304" pitchFamily="18" charset="0"/>
              <a:cs typeface="Times New Roman" panose="02020603050405020304" pitchFamily="18" charset="0"/>
            </a:endParaRPr>
          </a:p>
          <a:p>
            <a:endParaRPr lang="ru-RU" sz="1600" dirty="0">
              <a:latin typeface="Times New Roman" panose="02020603050405020304" pitchFamily="18" charset="0"/>
              <a:cs typeface="Times New Roman" panose="02020603050405020304" pitchFamily="18" charset="0"/>
            </a:endParaRPr>
          </a:p>
          <a:p>
            <a:endParaRPr lang="ru-RU" sz="1600" dirty="0" smtClean="0">
              <a:latin typeface="Times New Roman" panose="02020603050405020304" pitchFamily="18" charset="0"/>
              <a:cs typeface="Times New Roman" panose="02020603050405020304" pitchFamily="18" charset="0"/>
            </a:endParaRPr>
          </a:p>
          <a:p>
            <a:endParaRPr lang="ru-RU" sz="1600" dirty="0"/>
          </a:p>
          <a:p>
            <a:endParaRPr lang="ru-RU" sz="1600" dirty="0" smtClean="0"/>
          </a:p>
          <a:p>
            <a:endParaRPr lang="ru-RU" sz="1600" dirty="0"/>
          </a:p>
          <a:p>
            <a:endParaRPr lang="ru-RU" sz="1600" dirty="0" smtClean="0"/>
          </a:p>
          <a:p>
            <a:endParaRPr lang="ru-RU" sz="1600" dirty="0" smtClean="0"/>
          </a:p>
          <a:p>
            <a:pPr marL="0" indent="0">
              <a:buNone/>
            </a:pPr>
            <a:endParaRPr lang="ru-RU" sz="1600" dirty="0"/>
          </a:p>
          <a:p>
            <a:pPr marL="0" indent="0">
              <a:buNone/>
            </a:pPr>
            <a:r>
              <a:rPr lang="ru-RU" sz="1600" dirty="0" smtClean="0"/>
              <a:t>-</a:t>
            </a:r>
            <a:endParaRPr lang="ru-RU" dirty="0"/>
          </a:p>
          <a:p>
            <a:pPr marL="91440" lvl="0" indent="0" defTabSz="914400">
              <a:lnSpc>
                <a:spcPct val="100000"/>
              </a:lnSpc>
              <a:spcBef>
                <a:spcPts val="315"/>
              </a:spcBef>
              <a:buNone/>
            </a:pPr>
            <a:endParaRPr lang="ru-RU" sz="1400" kern="0" spc="-10" dirty="0">
              <a:solidFill>
                <a:sysClr val="windowText" lastClr="000000"/>
              </a:solidFill>
              <a:latin typeface="Times New Roman"/>
              <a:cs typeface="Times New Roman"/>
            </a:endParaRPr>
          </a:p>
          <a:p>
            <a:pPr marL="91440" lvl="0" indent="0" defTabSz="914400">
              <a:lnSpc>
                <a:spcPct val="100000"/>
              </a:lnSpc>
              <a:spcBef>
                <a:spcPts val="315"/>
              </a:spcBef>
              <a:buNone/>
            </a:pPr>
            <a:endParaRPr lang="ru-RU" sz="1400" kern="0" spc="-10" dirty="0" smtClean="0">
              <a:solidFill>
                <a:sysClr val="windowText" lastClr="000000"/>
              </a:solidFill>
              <a:latin typeface="Times New Roman"/>
              <a:cs typeface="Times New Roman"/>
            </a:endParaRPr>
          </a:p>
          <a:p>
            <a:pPr marL="91440" lvl="0" indent="0" defTabSz="914400">
              <a:lnSpc>
                <a:spcPct val="100000"/>
              </a:lnSpc>
              <a:spcBef>
                <a:spcPts val="315"/>
              </a:spcBef>
              <a:buNone/>
            </a:pPr>
            <a:endParaRPr lang="ru-RU" sz="1400" kern="0" spc="-10" dirty="0">
              <a:solidFill>
                <a:sysClr val="windowText" lastClr="000000"/>
              </a:solidFill>
              <a:latin typeface="Times New Roman"/>
              <a:cs typeface="Times New Roman"/>
            </a:endParaRPr>
          </a:p>
        </p:txBody>
      </p:sp>
    </p:spTree>
    <p:extLst>
      <p:ext uri="{BB962C8B-B14F-4D97-AF65-F5344CB8AC3E}">
        <p14:creationId xmlns="" xmlns:p14="http://schemas.microsoft.com/office/powerpoint/2010/main" val="2826797101"/>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85728"/>
            <a:ext cx="8382000" cy="5189956"/>
          </a:xfrm>
        </p:spPr>
        <p:txBody>
          <a:bodyPr>
            <a:normAutofit/>
          </a:bodyPr>
          <a:lstStyle/>
          <a:p>
            <a:pPr algn="just" defTabSz="914400">
              <a:lnSpc>
                <a:spcPct val="90000"/>
              </a:lnSpc>
              <a:spcBef>
                <a:spcPts val="0"/>
              </a:spcBef>
              <a:buNone/>
            </a:pPr>
            <a:r>
              <a:rPr lang="ru-RU" sz="2400" dirty="0" smtClean="0">
                <a:effectLst>
                  <a:outerShdw blurRad="50800" dist="38100" dir="2700000" algn="tl">
                    <a:prstClr val="black">
                      <a:alpha val="40000"/>
                    </a:prstClr>
                  </a:outerShdw>
                </a:effectLst>
                <a:latin typeface="Calibri"/>
                <a:cs typeface="Arial"/>
              </a:rPr>
              <a:t>Приказ Минтруда России от 29.10.2021г. № 776н «Об утверждении Примерного положения о системе управления охраной труда» </a:t>
            </a:r>
            <a:r>
              <a:rPr lang="ru-RU" sz="2400" dirty="0" smtClean="0">
                <a:effectLst/>
                <a:latin typeface="Calibri"/>
                <a:cs typeface="Arial"/>
              </a:rPr>
              <a:t> предусматривает  </a:t>
            </a:r>
            <a:r>
              <a:rPr lang="ru-RU" sz="2400" b="1" dirty="0" smtClean="0">
                <a:solidFill>
                  <a:srgbClr val="FF0000"/>
                </a:solidFill>
                <a:effectLst/>
                <a:latin typeface="Calibri"/>
                <a:cs typeface="Arial"/>
              </a:rPr>
              <a:t>рекомендации </a:t>
            </a:r>
            <a:r>
              <a:rPr lang="ru-RU" sz="2400" dirty="0" smtClean="0">
                <a:effectLst/>
                <a:latin typeface="Calibri"/>
                <a:cs typeface="Arial"/>
              </a:rPr>
              <a:t>по формированию </a:t>
            </a:r>
            <a:r>
              <a:rPr lang="ru-RU" sz="2400" b="1" dirty="0" smtClean="0">
                <a:solidFill>
                  <a:srgbClr val="FF0000"/>
                </a:solidFill>
                <a:effectLst/>
                <a:latin typeface="Calibri"/>
                <a:cs typeface="Arial"/>
              </a:rPr>
              <a:t>структуры и содержания системы управления охраной труда.</a:t>
            </a:r>
            <a:br>
              <a:rPr lang="ru-RU" sz="2400" b="1" dirty="0" smtClean="0">
                <a:solidFill>
                  <a:srgbClr val="FF0000"/>
                </a:solidFill>
                <a:effectLst/>
                <a:latin typeface="Calibri"/>
                <a:cs typeface="Arial"/>
              </a:rPr>
            </a:br>
            <a:r>
              <a:rPr lang="ru-RU" sz="2000" dirty="0" smtClean="0">
                <a:solidFill>
                  <a:schemeClr val="tx1"/>
                </a:solidFill>
                <a:effectLst/>
                <a:latin typeface="Calibri"/>
                <a:cs typeface="Arial"/>
              </a:rPr>
              <a:t>На</a:t>
            </a:r>
            <a:r>
              <a:rPr lang="ru-RU" sz="2000" b="0" i="0" spc="-150" dirty="0" smtClean="0">
                <a:effectLst>
                  <a:outerShdw blurRad="50800" dist="38100" dir="2700000" algn="tl">
                    <a:prstClr val="black">
                      <a:alpha val="40000"/>
                    </a:prstClr>
                  </a:outerShdw>
                </a:effectLst>
                <a:latin typeface="Calibri"/>
                <a:ea typeface="+mn-ea"/>
                <a:cs typeface="Arial"/>
              </a:rPr>
              <a:t> </a:t>
            </a:r>
            <a:r>
              <a:rPr lang="ru-RU" sz="2000" i="0" spc="-150" dirty="0" smtClean="0">
                <a:effectLst/>
                <a:latin typeface="Calibri"/>
                <a:ea typeface="+mn-ea"/>
                <a:cs typeface="Arial"/>
              </a:rPr>
              <a:t>основе приказа Минтруда России № 776н в каждой организации должен быть разработан </a:t>
            </a:r>
            <a:r>
              <a:rPr lang="ru-RU" sz="2000" b="1" i="0" spc="-150" dirty="0" smtClean="0">
                <a:solidFill>
                  <a:srgbClr val="FF0000"/>
                </a:solidFill>
                <a:effectLst/>
                <a:latin typeface="Calibri"/>
                <a:ea typeface="+mn-ea"/>
                <a:cs typeface="Arial"/>
              </a:rPr>
              <a:t>свой нормативно – правовой акт</a:t>
            </a:r>
            <a:r>
              <a:rPr lang="ru-RU" sz="2000" i="0" spc="-150" dirty="0" smtClean="0">
                <a:effectLst/>
                <a:latin typeface="Calibri"/>
                <a:ea typeface="+mn-ea"/>
                <a:cs typeface="Arial"/>
              </a:rPr>
              <a:t>, определяющий единый порядок подготовки, принятия и реализации решений по осуществлению организационно-технических, санитарно-гигиенических и лечебно-профилактических мероприятий, направленных на обеспечение безопасных условий труда и сохранение здоровья работников и обучающихся.  </a:t>
            </a:r>
            <a:r>
              <a:rPr lang="ru-RU" sz="2000" b="1" i="0" spc="-150" dirty="0" smtClean="0">
                <a:solidFill>
                  <a:srgbClr val="FF0000"/>
                </a:solidFill>
                <a:effectLst/>
                <a:latin typeface="Calibri"/>
                <a:ea typeface="+mn-ea"/>
                <a:cs typeface="Arial"/>
              </a:rPr>
              <a:t>Типичные ошибки в формировании Положения о СУОТ:  </a:t>
            </a:r>
            <a:r>
              <a:rPr lang="ru-RU" sz="2000" dirty="0" smtClean="0">
                <a:effectLst/>
                <a:latin typeface="Calibri"/>
                <a:cs typeface="Arial"/>
              </a:rPr>
              <a:t>разработчики</a:t>
            </a:r>
            <a:r>
              <a:rPr lang="ru-RU" sz="2000" i="0" spc="-150" dirty="0" smtClean="0">
                <a:effectLst/>
                <a:latin typeface="Calibri"/>
                <a:ea typeface="+mn-ea"/>
                <a:cs typeface="Arial"/>
              </a:rPr>
              <a:t>,  «Положения о системе управления охраной труда  организации» фактически переписывают основные положения этого приказа, </a:t>
            </a:r>
            <a:r>
              <a:rPr lang="ru-RU" sz="2000" b="1" i="0" spc="-150" dirty="0" smtClean="0">
                <a:solidFill>
                  <a:srgbClr val="FF0000"/>
                </a:solidFill>
                <a:effectLst/>
                <a:latin typeface="Calibri"/>
                <a:ea typeface="+mn-ea"/>
                <a:cs typeface="Arial"/>
              </a:rPr>
              <a:t>не адаптируя </a:t>
            </a:r>
            <a:r>
              <a:rPr lang="ru-RU" sz="2000" i="0" spc="-150" dirty="0" smtClean="0">
                <a:effectLst/>
                <a:latin typeface="Calibri"/>
                <a:ea typeface="+mn-ea"/>
                <a:cs typeface="Arial"/>
              </a:rPr>
              <a:t>его под  штатное расписание своей образовательной организации, </a:t>
            </a:r>
            <a:r>
              <a:rPr lang="ru-RU" sz="2000" b="1" i="0" spc="-150" dirty="0" smtClean="0">
                <a:solidFill>
                  <a:srgbClr val="FF0000"/>
                </a:solidFill>
                <a:effectLst/>
                <a:latin typeface="Calibri"/>
                <a:ea typeface="+mn-ea"/>
                <a:cs typeface="Arial"/>
              </a:rPr>
              <a:t>не </a:t>
            </a:r>
            <a:r>
              <a:rPr lang="ru-RU" sz="2000" b="1" dirty="0">
                <a:solidFill>
                  <a:srgbClr val="FF0000"/>
                </a:solidFill>
                <a:effectLst/>
                <a:latin typeface="Calibri"/>
                <a:cs typeface="Arial"/>
              </a:rPr>
              <a:t> </a:t>
            </a:r>
            <a:r>
              <a:rPr lang="ru-RU" sz="2000" b="1" dirty="0" smtClean="0">
                <a:solidFill>
                  <a:srgbClr val="FF0000"/>
                </a:solidFill>
                <a:effectLst/>
                <a:latin typeface="Calibri"/>
                <a:cs typeface="Arial"/>
              </a:rPr>
              <a:t>пытаясь распределить</a:t>
            </a:r>
            <a:r>
              <a:rPr lang="ru-RU" sz="2000" b="1" i="0" spc="-150" dirty="0" smtClean="0">
                <a:solidFill>
                  <a:srgbClr val="FF0000"/>
                </a:solidFill>
                <a:effectLst/>
                <a:latin typeface="Calibri"/>
                <a:ea typeface="+mn-ea"/>
                <a:cs typeface="Arial"/>
              </a:rPr>
              <a:t>  обязанности </a:t>
            </a:r>
            <a:r>
              <a:rPr lang="ru-RU" sz="2000" i="0" spc="-150" dirty="0" smtClean="0">
                <a:effectLst/>
                <a:latin typeface="Calibri"/>
                <a:ea typeface="+mn-ea"/>
                <a:cs typeface="Arial"/>
              </a:rPr>
              <a:t>по </a:t>
            </a:r>
            <a:r>
              <a:rPr lang="ru-RU" sz="2000" b="1" i="0" spc="-150" dirty="0" smtClean="0">
                <a:solidFill>
                  <a:srgbClr val="FF0000"/>
                </a:solidFill>
                <a:effectLst/>
                <a:latin typeface="Calibri"/>
                <a:ea typeface="+mn-ea"/>
                <a:cs typeface="Arial"/>
              </a:rPr>
              <a:t>обеспечению охраны труда между сотрудниками организации. </a:t>
            </a:r>
            <a:r>
              <a:rPr lang="ru-RU" sz="2000" i="0" spc="-150" dirty="0" smtClean="0">
                <a:effectLst/>
                <a:latin typeface="Calibri"/>
                <a:ea typeface="+mn-ea"/>
                <a:cs typeface="Arial"/>
              </a:rPr>
              <a:t>Следует отметить , что серьезным тормозом для внедрения новых  подходов в управлении охраной труда является </a:t>
            </a:r>
            <a:r>
              <a:rPr lang="ru-RU" sz="2000" b="1" i="0" spc="-150" dirty="0" smtClean="0">
                <a:solidFill>
                  <a:srgbClr val="FF0000"/>
                </a:solidFill>
                <a:effectLst/>
                <a:latin typeface="Calibri"/>
                <a:ea typeface="+mn-ea"/>
                <a:cs typeface="Arial"/>
              </a:rPr>
              <a:t>традиционное понимание этой сферы деятельности. Охраной труда </a:t>
            </a:r>
            <a:r>
              <a:rPr lang="ru-RU" sz="2000" i="0" spc="-150" dirty="0" smtClean="0">
                <a:effectLst/>
                <a:latin typeface="Calibri"/>
                <a:ea typeface="+mn-ea"/>
                <a:cs typeface="Arial"/>
              </a:rPr>
              <a:t>, по мнению большинства, должен </a:t>
            </a:r>
            <a:r>
              <a:rPr lang="ru-RU" sz="2000" b="1" i="0" spc="-150" dirty="0" smtClean="0">
                <a:solidFill>
                  <a:srgbClr val="FF0000"/>
                </a:solidFill>
                <a:effectLst/>
                <a:latin typeface="Calibri"/>
                <a:ea typeface="+mn-ea"/>
                <a:cs typeface="Arial"/>
              </a:rPr>
              <a:t>заниматься специалист по охране труда</a:t>
            </a:r>
            <a:r>
              <a:rPr lang="ru-RU" sz="2000" i="0" spc="-150" dirty="0" smtClean="0">
                <a:effectLst/>
                <a:latin typeface="Calibri"/>
                <a:ea typeface="+mn-ea"/>
                <a:cs typeface="Arial"/>
              </a:rPr>
              <a:t>, либо  ответственное лицо, назначенное по приказу руководителя, или сам руководитель.</a:t>
            </a:r>
            <a:endParaRPr lang="ru-RU" sz="2000" i="0" spc="-150" dirty="0">
              <a:solidFill>
                <a:srgbClr val="1D4775"/>
              </a:solidFill>
              <a:effectLst/>
              <a:latin typeface="Calibri"/>
              <a:ea typeface="+mn-ea"/>
              <a:cs typeface="Arial"/>
            </a:endParaRPr>
          </a:p>
        </p:txBody>
      </p:sp>
      <p:pic>
        <p:nvPicPr>
          <p:cNvPr id="3" name="Рисунок 2"/>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81000" y="6093296"/>
            <a:ext cx="587025" cy="668612"/>
          </a:xfrm>
          <a:prstGeom prst="rect">
            <a:avLst/>
          </a:prstGeom>
        </p:spPr>
      </p:pic>
    </p:spTree>
    <p:extLst>
      <p:ext uri="{BB962C8B-B14F-4D97-AF65-F5344CB8AC3E}">
        <p14:creationId xmlns="" xmlns:p14="http://schemas.microsoft.com/office/powerpoint/2010/main" val="3819743039"/>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764704"/>
            <a:ext cx="8382000" cy="864096"/>
          </a:xfrm>
        </p:spPr>
        <p:txBody>
          <a:bodyPr>
            <a:normAutofit fontScale="90000"/>
          </a:bodyPr>
          <a:lstStyle/>
          <a:p>
            <a:pPr algn="ctr" defTabSz="914400">
              <a:lnSpc>
                <a:spcPct val="90000"/>
              </a:lnSpc>
              <a:spcBef>
                <a:spcPts val="0"/>
              </a:spcBef>
              <a:buNone/>
            </a:pPr>
            <a:r>
              <a:rPr lang="ru-RU" sz="4800" b="0" i="0" spc="-150" dirty="0" smtClean="0">
                <a:effectLst>
                  <a:outerShdw blurRad="50800" dist="38100" dir="2700000" algn="tl">
                    <a:prstClr val="black">
                      <a:alpha val="40000"/>
                    </a:prstClr>
                  </a:outerShdw>
                </a:effectLst>
                <a:latin typeface="Calibri"/>
                <a:ea typeface="+mn-ea"/>
                <a:cs typeface="Arial"/>
              </a:rPr>
              <a:t/>
            </a:r>
            <a:br>
              <a:rPr lang="ru-RU" sz="4800" b="0" i="0" spc="-150" dirty="0" smtClean="0">
                <a:effectLst>
                  <a:outerShdw blurRad="50800" dist="38100" dir="2700000" algn="tl">
                    <a:prstClr val="black">
                      <a:alpha val="40000"/>
                    </a:prstClr>
                  </a:outerShdw>
                </a:effectLst>
                <a:latin typeface="Calibri"/>
                <a:ea typeface="+mn-ea"/>
                <a:cs typeface="Arial"/>
              </a:rPr>
            </a:br>
            <a:endParaRPr lang="ru-RU" sz="3600" b="0" i="0" spc="-150" dirty="0">
              <a:solidFill>
                <a:srgbClr val="1D4775"/>
              </a:solidFill>
              <a:effectLst>
                <a:outerShdw blurRad="50800" dist="38100" dir="2700000" algn="tl">
                  <a:prstClr val="black">
                    <a:alpha val="40000"/>
                  </a:prstClr>
                </a:outerShdw>
              </a:effectLst>
              <a:latin typeface="Calibri"/>
              <a:ea typeface="+mn-ea"/>
              <a:cs typeface="Arial"/>
            </a:endParaRPr>
          </a:p>
        </p:txBody>
      </p:sp>
      <p:pic>
        <p:nvPicPr>
          <p:cNvPr id="4" name="Рисунок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81000" y="6093296"/>
            <a:ext cx="587025" cy="668612"/>
          </a:xfrm>
          <a:prstGeom prst="rect">
            <a:avLst/>
          </a:prstGeom>
        </p:spPr>
      </p:pic>
      <p:sp>
        <p:nvSpPr>
          <p:cNvPr id="5" name="Текст 4"/>
          <p:cNvSpPr>
            <a:spLocks noGrp="1"/>
          </p:cNvSpPr>
          <p:nvPr>
            <p:ph type="body" sz="quarter" idx="10"/>
          </p:nvPr>
        </p:nvSpPr>
        <p:spPr>
          <a:xfrm>
            <a:off x="381000" y="357166"/>
            <a:ext cx="8382000" cy="7602081"/>
          </a:xfrm>
        </p:spPr>
        <p:txBody>
          <a:bodyPr/>
          <a:lstStyle/>
          <a:p>
            <a:pPr>
              <a:buNone/>
            </a:pPr>
            <a:r>
              <a:rPr lang="ru-RU" sz="2000" b="1" dirty="0" smtClean="0"/>
              <a:t>Эффективность </a:t>
            </a:r>
            <a:r>
              <a:rPr lang="ru-RU" sz="2000" b="1" dirty="0" smtClean="0">
                <a:solidFill>
                  <a:srgbClr val="FF0000"/>
                </a:solidFill>
              </a:rPr>
              <a:t> же обеспечения функционирования системы управления охраной труда происходит на самом  деле </a:t>
            </a:r>
            <a:r>
              <a:rPr lang="ru-RU" sz="1600" b="1" dirty="0" smtClean="0"/>
              <a:t>за счет распределения обязанностей и ответственности работодателя, других должностных лиц организации в области охраны труда.</a:t>
            </a:r>
          </a:p>
          <a:p>
            <a:pPr>
              <a:buNone/>
            </a:pPr>
            <a:r>
              <a:rPr lang="ru-RU" sz="1600" dirty="0" smtClean="0"/>
              <a:t>При распределении обязанностей и установлении ответственности следует</a:t>
            </a:r>
            <a:r>
              <a:rPr lang="ru-RU" sz="1600" dirty="0" smtClean="0">
                <a:solidFill>
                  <a:srgbClr val="FF0000"/>
                </a:solidFill>
              </a:rPr>
              <a:t> у</a:t>
            </a:r>
            <a:r>
              <a:rPr lang="ru-RU" sz="1600" b="1" dirty="0" smtClean="0">
                <a:solidFill>
                  <a:srgbClr val="FF0000"/>
                </a:solidFill>
              </a:rPr>
              <a:t>читывать уровни управления у работодателя.</a:t>
            </a:r>
          </a:p>
          <a:p>
            <a:pPr algn="just">
              <a:buNone/>
            </a:pPr>
            <a:r>
              <a:rPr lang="ru-RU" sz="1600" dirty="0" smtClean="0"/>
              <a:t>В качестве уровней управления могут быть  введены:</a:t>
            </a:r>
          </a:p>
          <a:p>
            <a:pPr algn="just">
              <a:buNone/>
            </a:pPr>
            <a:r>
              <a:rPr lang="ru-RU" sz="1600" dirty="0" smtClean="0"/>
              <a:t>-уровень руководителя;</a:t>
            </a:r>
          </a:p>
          <a:p>
            <a:pPr algn="just">
              <a:buNone/>
            </a:pPr>
            <a:r>
              <a:rPr lang="ru-RU" sz="1600" dirty="0" smtClean="0"/>
              <a:t>-уровень заместителей руководителя;</a:t>
            </a:r>
          </a:p>
          <a:p>
            <a:pPr algn="just">
              <a:buNone/>
            </a:pPr>
            <a:r>
              <a:rPr lang="ru-RU" sz="1600" dirty="0" smtClean="0"/>
              <a:t>-уровень заведующих кабинетами;</a:t>
            </a:r>
          </a:p>
          <a:p>
            <a:pPr algn="just">
              <a:buNone/>
            </a:pPr>
            <a:r>
              <a:rPr lang="ru-RU" sz="1600" dirty="0" smtClean="0"/>
              <a:t>-уровень методических объединений;</a:t>
            </a:r>
          </a:p>
          <a:p>
            <a:pPr algn="just">
              <a:buNone/>
            </a:pPr>
            <a:r>
              <a:rPr lang="ru-RU" sz="1600" dirty="0" smtClean="0"/>
              <a:t>-уровень комиссии по охране труда;</a:t>
            </a:r>
          </a:p>
          <a:p>
            <a:pPr algn="just">
              <a:buNone/>
            </a:pPr>
            <a:r>
              <a:rPr lang="ru-RU" sz="1600" dirty="0" smtClean="0"/>
              <a:t>-уровень первичной профсоюзной организации и.т.д.</a:t>
            </a:r>
          </a:p>
          <a:p>
            <a:pPr algn="just">
              <a:buNone/>
            </a:pPr>
            <a:r>
              <a:rPr lang="ru-RU" sz="1600" dirty="0" smtClean="0"/>
              <a:t>На всех уровнях управления  </a:t>
            </a:r>
            <a:r>
              <a:rPr lang="ru-RU" sz="1600" b="1" dirty="0" smtClean="0">
                <a:solidFill>
                  <a:srgbClr val="FF0000"/>
                </a:solidFill>
              </a:rPr>
              <a:t>рекомендуется  устанавливать обязанности и ответственность:</a:t>
            </a:r>
          </a:p>
          <a:p>
            <a:pPr algn="just">
              <a:buNone/>
            </a:pPr>
            <a:r>
              <a:rPr lang="ru-RU" sz="1600" dirty="0" smtClean="0"/>
              <a:t>-непосредственно  самого работодателя;</a:t>
            </a:r>
          </a:p>
          <a:p>
            <a:pPr algn="just">
              <a:buNone/>
            </a:pPr>
            <a:r>
              <a:rPr lang="ru-RU" sz="1600" dirty="0" smtClean="0"/>
              <a:t>-заместителей руководителя;</a:t>
            </a:r>
          </a:p>
          <a:p>
            <a:pPr algn="just">
              <a:buNone/>
            </a:pPr>
            <a:r>
              <a:rPr lang="ru-RU" sz="1600" dirty="0" smtClean="0"/>
              <a:t>-руководителя методического объединения;</a:t>
            </a:r>
          </a:p>
          <a:p>
            <a:pPr algn="just">
              <a:buNone/>
            </a:pPr>
            <a:r>
              <a:rPr lang="ru-RU" sz="1600" dirty="0" smtClean="0"/>
              <a:t>-специалиста по охране труда  или должностного лица, на которое возложены  функции специалиста по охране труда;</a:t>
            </a:r>
          </a:p>
          <a:p>
            <a:pPr algn="just">
              <a:buNone/>
            </a:pPr>
            <a:r>
              <a:rPr lang="ru-RU" sz="1600" dirty="0" smtClean="0"/>
              <a:t>-членов комиссии по охране труда;</a:t>
            </a:r>
          </a:p>
          <a:p>
            <a:pPr algn="just">
              <a:buNone/>
            </a:pPr>
            <a:r>
              <a:rPr lang="ru-RU" sz="1600" dirty="0" smtClean="0"/>
              <a:t>-уполномоченного  по охране труда первичной профсоюзной организации;</a:t>
            </a:r>
          </a:p>
          <a:p>
            <a:pPr algn="just">
              <a:buNone/>
            </a:pPr>
            <a:r>
              <a:rPr lang="ru-RU" sz="1600" dirty="0" smtClean="0"/>
              <a:t>-других лиц.</a:t>
            </a:r>
          </a:p>
          <a:p>
            <a:pPr algn="just">
              <a:buNone/>
            </a:pPr>
            <a:endParaRPr lang="ru-RU" sz="2000" dirty="0" smtClean="0"/>
          </a:p>
          <a:p>
            <a:pPr>
              <a:buNone/>
            </a:pPr>
            <a:r>
              <a:rPr lang="ru-RU" sz="2000" dirty="0" smtClean="0"/>
              <a:t> </a:t>
            </a:r>
          </a:p>
          <a:p>
            <a:pPr>
              <a:buNone/>
            </a:pPr>
            <a:endParaRPr lang="ru-RU" sz="2000" dirty="0" smtClean="0"/>
          </a:p>
          <a:p>
            <a:pPr>
              <a:buNone/>
            </a:pPr>
            <a:endParaRPr lang="ru-RU" sz="2000" dirty="0" smtClean="0"/>
          </a:p>
          <a:p>
            <a:pPr>
              <a:buNone/>
            </a:pPr>
            <a:endParaRPr lang="ru-RU" sz="2800" dirty="0"/>
          </a:p>
        </p:txBody>
      </p:sp>
    </p:spTree>
    <p:extLst>
      <p:ext uri="{BB962C8B-B14F-4D97-AF65-F5344CB8AC3E}">
        <p14:creationId xmlns="" xmlns:p14="http://schemas.microsoft.com/office/powerpoint/2010/main" val="131458102"/>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764704"/>
            <a:ext cx="8382000" cy="864096"/>
          </a:xfrm>
        </p:spPr>
        <p:txBody>
          <a:bodyPr>
            <a:normAutofit fontScale="90000"/>
          </a:bodyPr>
          <a:lstStyle/>
          <a:p>
            <a:pPr algn="ctr" defTabSz="914400">
              <a:lnSpc>
                <a:spcPct val="90000"/>
              </a:lnSpc>
              <a:spcBef>
                <a:spcPts val="0"/>
              </a:spcBef>
              <a:buNone/>
            </a:pPr>
            <a:r>
              <a:rPr lang="ru-RU" sz="4800" b="0" i="0" spc="-150" dirty="0" smtClean="0">
                <a:effectLst>
                  <a:outerShdw blurRad="50800" dist="38100" dir="2700000" algn="tl">
                    <a:prstClr val="black">
                      <a:alpha val="40000"/>
                    </a:prstClr>
                  </a:outerShdw>
                </a:effectLst>
                <a:latin typeface="Calibri"/>
                <a:ea typeface="+mn-ea"/>
                <a:cs typeface="Arial"/>
              </a:rPr>
              <a:t/>
            </a:r>
            <a:br>
              <a:rPr lang="ru-RU" sz="4800" b="0" i="0" spc="-150" dirty="0" smtClean="0">
                <a:effectLst>
                  <a:outerShdw blurRad="50800" dist="38100" dir="2700000" algn="tl">
                    <a:prstClr val="black">
                      <a:alpha val="40000"/>
                    </a:prstClr>
                  </a:outerShdw>
                </a:effectLst>
                <a:latin typeface="Calibri"/>
                <a:ea typeface="+mn-ea"/>
                <a:cs typeface="Arial"/>
              </a:rPr>
            </a:br>
            <a:endParaRPr lang="ru-RU" sz="3600" b="0" i="0" spc="-150" dirty="0">
              <a:solidFill>
                <a:srgbClr val="1D4775"/>
              </a:solidFill>
              <a:effectLst>
                <a:outerShdw blurRad="50800" dist="38100" dir="2700000" algn="tl">
                  <a:prstClr val="black">
                    <a:alpha val="40000"/>
                  </a:prstClr>
                </a:outerShdw>
              </a:effectLst>
              <a:latin typeface="Calibri"/>
              <a:ea typeface="+mn-ea"/>
              <a:cs typeface="Arial"/>
            </a:endParaRPr>
          </a:p>
        </p:txBody>
      </p:sp>
      <p:pic>
        <p:nvPicPr>
          <p:cNvPr id="4" name="Рисунок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81000" y="6093296"/>
            <a:ext cx="587025" cy="668612"/>
          </a:xfrm>
          <a:prstGeom prst="rect">
            <a:avLst/>
          </a:prstGeom>
        </p:spPr>
      </p:pic>
      <p:sp>
        <p:nvSpPr>
          <p:cNvPr id="5" name="Текст 4"/>
          <p:cNvSpPr>
            <a:spLocks noGrp="1"/>
          </p:cNvSpPr>
          <p:nvPr>
            <p:ph type="body" sz="quarter" idx="10"/>
          </p:nvPr>
        </p:nvSpPr>
        <p:spPr>
          <a:xfrm>
            <a:off x="381000" y="357166"/>
            <a:ext cx="8382000" cy="7442037"/>
          </a:xfrm>
        </p:spPr>
        <p:txBody>
          <a:bodyPr/>
          <a:lstStyle/>
          <a:p>
            <a:pPr>
              <a:buNone/>
            </a:pPr>
            <a:r>
              <a:rPr lang="ru-RU" sz="1600" b="1" dirty="0" smtClean="0">
                <a:solidFill>
                  <a:srgbClr val="FF0000"/>
                </a:solidFill>
              </a:rPr>
              <a:t>Распределение обязанностей </a:t>
            </a:r>
            <a:r>
              <a:rPr lang="ru-RU" sz="1600" dirty="0" smtClean="0"/>
              <a:t>на всех уровнях управления работодатель должен осуществлять с учетом специфики деятельности и </a:t>
            </a:r>
            <a:r>
              <a:rPr lang="ru-RU" sz="1600" b="1" dirty="0" smtClean="0">
                <a:solidFill>
                  <a:srgbClr val="FF0000"/>
                </a:solidFill>
              </a:rPr>
              <a:t>обязательно оформлять документально локальными нормативными актами  </a:t>
            </a:r>
            <a:r>
              <a:rPr lang="ru-RU" sz="1600" dirty="0" smtClean="0"/>
              <a:t>(Положением о работе совместной комиссии по охране труда, Положением о работе уполномоченного (доверенного лица) по охране труда профсоюзной организации, др.), </a:t>
            </a:r>
            <a:r>
              <a:rPr lang="ru-RU" sz="1600" b="1" dirty="0" smtClean="0">
                <a:solidFill>
                  <a:srgbClr val="FF0000"/>
                </a:solidFill>
              </a:rPr>
              <a:t>фиксироваться в трудовых договорах, должностных инструкциях. </a:t>
            </a:r>
          </a:p>
          <a:p>
            <a:pPr>
              <a:buNone/>
            </a:pPr>
            <a:endParaRPr lang="ru-RU" sz="1600" b="1" dirty="0" smtClean="0">
              <a:solidFill>
                <a:srgbClr val="FF0000"/>
              </a:solidFill>
            </a:endParaRPr>
          </a:p>
          <a:p>
            <a:pPr>
              <a:buNone/>
            </a:pPr>
            <a:r>
              <a:rPr lang="ru-RU" sz="1600" b="1" dirty="0" smtClean="0">
                <a:solidFill>
                  <a:srgbClr val="FF0000"/>
                </a:solidFill>
              </a:rPr>
              <a:t>Доведение принятых решений </a:t>
            </a:r>
            <a:r>
              <a:rPr lang="ru-RU" sz="1600" dirty="0" smtClean="0"/>
              <a:t>по реализации задач управления охраной труда до исполнителя  необходимо работодателя осуществлять в </a:t>
            </a:r>
            <a:r>
              <a:rPr lang="ru-RU" sz="1600" b="1" dirty="0" smtClean="0">
                <a:solidFill>
                  <a:srgbClr val="FF0000"/>
                </a:solidFill>
              </a:rPr>
              <a:t>форме приказов </a:t>
            </a:r>
            <a:r>
              <a:rPr lang="ru-RU" sz="1600" dirty="0" smtClean="0"/>
              <a:t>(распоряжений), либо </a:t>
            </a:r>
            <a:r>
              <a:rPr lang="ru-RU" sz="1600" b="1" dirty="0" smtClean="0">
                <a:solidFill>
                  <a:srgbClr val="FF0000"/>
                </a:solidFill>
              </a:rPr>
              <a:t>планов</a:t>
            </a:r>
            <a:r>
              <a:rPr lang="ru-RU" sz="1600" dirty="0" smtClean="0"/>
              <a:t> мероприятий с указанием ответственных исполнителей и сроков исполнения.</a:t>
            </a:r>
          </a:p>
          <a:p>
            <a:pPr>
              <a:buNone/>
            </a:pPr>
            <a:endParaRPr lang="ru-RU" sz="1600" dirty="0" smtClean="0"/>
          </a:p>
          <a:p>
            <a:pPr>
              <a:buNone/>
            </a:pPr>
            <a:r>
              <a:rPr lang="ru-RU" sz="1600" b="1" dirty="0" smtClean="0">
                <a:solidFill>
                  <a:srgbClr val="FF0000"/>
                </a:solidFill>
              </a:rPr>
              <a:t>Распределение обязанностей может быть оформлено локальным нормативным актом  организации. </a:t>
            </a:r>
            <a:r>
              <a:rPr lang="ru-RU" sz="1600" dirty="0" smtClean="0"/>
              <a:t>В таком случае поименованные в этом акте работники знакомятся с ним под роспись . В Положении о СУОТ может быть ссылка на соответствующие обязанности и ответственность. </a:t>
            </a:r>
            <a:r>
              <a:rPr lang="ru-RU" sz="1600" b="1" dirty="0" smtClean="0">
                <a:solidFill>
                  <a:srgbClr val="FF0000"/>
                </a:solidFill>
              </a:rPr>
              <a:t>Данные обязанности необходимо включать в должностные инструкции и трудовые договора. </a:t>
            </a:r>
            <a:r>
              <a:rPr lang="ru-RU" sz="1600" dirty="0" smtClean="0"/>
              <a:t>Это будет гарантией того, что работник проинформирован о своих обязанностях  в области охраны труда. </a:t>
            </a:r>
          </a:p>
          <a:p>
            <a:pPr>
              <a:buNone/>
            </a:pPr>
            <a:r>
              <a:rPr lang="ru-RU" sz="1600" dirty="0" smtClean="0"/>
              <a:t>Рекомендуется давать </a:t>
            </a:r>
            <a:r>
              <a:rPr lang="ru-RU" sz="1600" b="1" dirty="0" smtClean="0">
                <a:solidFill>
                  <a:srgbClr val="FF0000"/>
                </a:solidFill>
              </a:rPr>
              <a:t>не только текстовый перечень обязанностей и ответственности </a:t>
            </a:r>
            <a:r>
              <a:rPr lang="ru-RU" sz="1600" dirty="0" smtClean="0"/>
              <a:t>в области охраны труда, но и </a:t>
            </a:r>
            <a:r>
              <a:rPr lang="ru-RU" sz="1600" b="1" dirty="0" smtClean="0">
                <a:solidFill>
                  <a:srgbClr val="FF0000"/>
                </a:solidFill>
              </a:rPr>
              <a:t>представлять графически распределение ответственности в виде блок-схемы. </a:t>
            </a:r>
            <a:r>
              <a:rPr lang="ru-RU" sz="1600" dirty="0" smtClean="0"/>
              <a:t>Это позволит наглядно представлять структуру соподчинения в рамках организации. Другим вариантом оформления сведений о распределении обязанностей может быть</a:t>
            </a:r>
            <a:r>
              <a:rPr lang="ru-RU" sz="1600" b="1" dirty="0" smtClean="0">
                <a:solidFill>
                  <a:srgbClr val="FF0000"/>
                </a:solidFill>
              </a:rPr>
              <a:t> оформление матрицы распределения ответственности. </a:t>
            </a:r>
            <a:r>
              <a:rPr lang="ru-RU" sz="1600" dirty="0" smtClean="0"/>
              <a:t>В которой будут перечислены мероприятия с указанием </a:t>
            </a:r>
            <a:r>
              <a:rPr lang="ru-RU" sz="1600" b="1" dirty="0" smtClean="0">
                <a:solidFill>
                  <a:srgbClr val="FF0000"/>
                </a:solidFill>
              </a:rPr>
              <a:t>формы участия в выполнении </a:t>
            </a:r>
            <a:r>
              <a:rPr lang="ru-RU" sz="1600" dirty="0" smtClean="0"/>
              <a:t>этих мероприятий на каждом уровне управления.</a:t>
            </a:r>
          </a:p>
          <a:p>
            <a:pPr>
              <a:buNone/>
            </a:pPr>
            <a:endParaRPr lang="ru-RU" sz="1600" dirty="0" smtClean="0"/>
          </a:p>
          <a:p>
            <a:pPr algn="just">
              <a:buNone/>
            </a:pPr>
            <a:endParaRPr lang="ru-RU" sz="2000" dirty="0" smtClean="0"/>
          </a:p>
          <a:p>
            <a:pPr>
              <a:buNone/>
            </a:pPr>
            <a:r>
              <a:rPr lang="ru-RU" sz="2000" dirty="0" smtClean="0"/>
              <a:t> </a:t>
            </a:r>
          </a:p>
          <a:p>
            <a:pPr>
              <a:buNone/>
            </a:pPr>
            <a:endParaRPr lang="ru-RU" sz="2000" dirty="0" smtClean="0"/>
          </a:p>
          <a:p>
            <a:pPr>
              <a:buNone/>
            </a:pPr>
            <a:endParaRPr lang="ru-RU" sz="2000" dirty="0" smtClean="0"/>
          </a:p>
          <a:p>
            <a:pPr>
              <a:buNone/>
            </a:pPr>
            <a:endParaRPr lang="ru-RU" sz="2800" dirty="0"/>
          </a:p>
        </p:txBody>
      </p:sp>
    </p:spTree>
    <p:extLst>
      <p:ext uri="{BB962C8B-B14F-4D97-AF65-F5344CB8AC3E}">
        <p14:creationId xmlns="" xmlns:p14="http://schemas.microsoft.com/office/powerpoint/2010/main" val="131458102"/>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14377" y="231916"/>
            <a:ext cx="8382000" cy="332399"/>
          </a:xfrm>
        </p:spPr>
        <p:txBody>
          <a:bodyPr/>
          <a:lstStyle/>
          <a:p>
            <a:r>
              <a:rPr lang="ru-RU" sz="2000" b="1" kern="0" spc="-25" dirty="0" smtClean="0">
                <a:ln>
                  <a:noFill/>
                </a:ln>
                <a:solidFill>
                  <a:srgbClr val="FF0000"/>
                </a:solidFill>
                <a:effectLst/>
                <a:latin typeface="Times New Roman"/>
                <a:ea typeface="+mj-ea"/>
                <a:cs typeface="Times New Roman"/>
              </a:rPr>
              <a:t>                               </a:t>
            </a:r>
            <a:r>
              <a:rPr lang="ru-RU" sz="2400" b="1" kern="0" spc="-25" dirty="0" smtClean="0">
                <a:ln>
                  <a:noFill/>
                </a:ln>
                <a:solidFill>
                  <a:srgbClr val="FF0000"/>
                </a:solidFill>
                <a:effectLst/>
                <a:latin typeface="Times New Roman"/>
                <a:ea typeface="+mj-ea"/>
                <a:cs typeface="Times New Roman"/>
              </a:rPr>
              <a:t>Управление</a:t>
            </a:r>
            <a:r>
              <a:rPr lang="ru-RU" sz="2400" b="1" kern="0" spc="5" dirty="0" smtClean="0">
                <a:ln>
                  <a:noFill/>
                </a:ln>
                <a:solidFill>
                  <a:srgbClr val="FF0000"/>
                </a:solidFill>
                <a:effectLst/>
                <a:latin typeface="Times New Roman"/>
                <a:ea typeface="+mj-ea"/>
                <a:cs typeface="Times New Roman"/>
              </a:rPr>
              <a:t> </a:t>
            </a:r>
            <a:r>
              <a:rPr lang="ru-RU" sz="2400" b="1" kern="0" spc="-10" dirty="0">
                <a:ln>
                  <a:noFill/>
                </a:ln>
                <a:solidFill>
                  <a:srgbClr val="FF0000"/>
                </a:solidFill>
                <a:effectLst/>
                <a:latin typeface="Times New Roman"/>
                <a:ea typeface="+mj-ea"/>
                <a:cs typeface="Times New Roman"/>
              </a:rPr>
              <a:t>документами</a:t>
            </a:r>
            <a:r>
              <a:rPr lang="ru-RU" sz="2400" b="1" kern="0" spc="-45" dirty="0">
                <a:ln>
                  <a:noFill/>
                </a:ln>
                <a:solidFill>
                  <a:srgbClr val="FF0000"/>
                </a:solidFill>
                <a:effectLst/>
                <a:latin typeface="Times New Roman"/>
                <a:ea typeface="+mj-ea"/>
                <a:cs typeface="Times New Roman"/>
              </a:rPr>
              <a:t> </a:t>
            </a:r>
            <a:r>
              <a:rPr lang="ru-RU" sz="2400" b="1" kern="0" spc="-20" dirty="0">
                <a:ln>
                  <a:noFill/>
                </a:ln>
                <a:solidFill>
                  <a:srgbClr val="FF0000"/>
                </a:solidFill>
                <a:effectLst/>
                <a:latin typeface="Times New Roman"/>
                <a:ea typeface="+mj-ea"/>
                <a:cs typeface="Times New Roman"/>
              </a:rPr>
              <a:t>СУОТ</a:t>
            </a:r>
            <a:endParaRPr lang="ru-RU" sz="2400" b="1" dirty="0">
              <a:solidFill>
                <a:srgbClr val="FF0000"/>
              </a:solidFill>
            </a:endParaRPr>
          </a:p>
        </p:txBody>
      </p:sp>
      <p:sp>
        <p:nvSpPr>
          <p:cNvPr id="3" name="Текст 2"/>
          <p:cNvSpPr>
            <a:spLocks noGrp="1"/>
          </p:cNvSpPr>
          <p:nvPr>
            <p:ph type="body" sz="quarter" idx="10"/>
          </p:nvPr>
        </p:nvSpPr>
        <p:spPr>
          <a:xfrm>
            <a:off x="381000" y="908720"/>
            <a:ext cx="8382000" cy="2164825"/>
          </a:xfrm>
        </p:spPr>
        <p:txBody>
          <a:bodyPr/>
          <a:lstStyle/>
          <a:p>
            <a:pPr marL="91440" lvl="0" indent="0" defTabSz="914400">
              <a:lnSpc>
                <a:spcPct val="100000"/>
              </a:lnSpc>
              <a:spcBef>
                <a:spcPts val="300"/>
              </a:spcBef>
              <a:buNone/>
            </a:pPr>
            <a:r>
              <a:rPr lang="ru-RU" sz="1800" kern="0" spc="-10" dirty="0">
                <a:solidFill>
                  <a:sysClr val="windowText" lastClr="000000"/>
                </a:solidFill>
                <a:latin typeface="Times New Roman"/>
                <a:cs typeface="Times New Roman"/>
              </a:rPr>
              <a:t>Работодатель</a:t>
            </a:r>
            <a:r>
              <a:rPr lang="ru-RU" sz="1800" kern="0" spc="-75" dirty="0">
                <a:solidFill>
                  <a:sysClr val="windowText" lastClr="000000"/>
                </a:solidFill>
                <a:latin typeface="Times New Roman"/>
                <a:cs typeface="Times New Roman"/>
              </a:rPr>
              <a:t> </a:t>
            </a:r>
            <a:r>
              <a:rPr lang="ru-RU" sz="1800" b="1" kern="0" dirty="0">
                <a:solidFill>
                  <a:sysClr val="windowText" lastClr="000000"/>
                </a:solidFill>
                <a:latin typeface="Times New Roman"/>
                <a:cs typeface="Times New Roman"/>
              </a:rPr>
              <a:t>в</a:t>
            </a:r>
            <a:r>
              <a:rPr lang="ru-RU" sz="1800" b="1" kern="0" spc="-55" dirty="0">
                <a:solidFill>
                  <a:sysClr val="windowText" lastClr="000000"/>
                </a:solidFill>
                <a:latin typeface="Times New Roman"/>
                <a:cs typeface="Times New Roman"/>
              </a:rPr>
              <a:t> </a:t>
            </a:r>
            <a:r>
              <a:rPr lang="ru-RU" sz="1800" b="1" kern="0" spc="-10" dirty="0">
                <a:solidFill>
                  <a:sysClr val="windowText" lastClr="000000"/>
                </a:solidFill>
                <a:latin typeface="Times New Roman"/>
                <a:cs typeface="Times New Roman"/>
              </a:rPr>
              <a:t>СУОТ</a:t>
            </a:r>
            <a:r>
              <a:rPr lang="ru-RU" sz="1800" b="1" kern="0" spc="-70" dirty="0">
                <a:solidFill>
                  <a:sysClr val="windowText" lastClr="000000"/>
                </a:solidFill>
                <a:latin typeface="Times New Roman"/>
                <a:cs typeface="Times New Roman"/>
              </a:rPr>
              <a:t> </a:t>
            </a:r>
            <a:r>
              <a:rPr lang="ru-RU" sz="1800" b="1" kern="0" spc="-10" dirty="0">
                <a:solidFill>
                  <a:sysClr val="windowText" lastClr="000000"/>
                </a:solidFill>
                <a:latin typeface="Times New Roman"/>
                <a:cs typeface="Times New Roman"/>
              </a:rPr>
              <a:t>устанавливает</a:t>
            </a:r>
            <a:r>
              <a:rPr lang="ru-RU" sz="1800" b="1" kern="0" spc="-40" dirty="0">
                <a:solidFill>
                  <a:sysClr val="windowText" lastClr="000000"/>
                </a:solidFill>
                <a:latin typeface="Times New Roman"/>
                <a:cs typeface="Times New Roman"/>
              </a:rPr>
              <a:t> </a:t>
            </a:r>
            <a:r>
              <a:rPr lang="ru-RU" sz="1800" b="1" kern="0" spc="-10" dirty="0">
                <a:solidFill>
                  <a:sysClr val="windowText" lastClr="000000"/>
                </a:solidFill>
                <a:latin typeface="Times New Roman"/>
                <a:cs typeface="Times New Roman"/>
              </a:rPr>
              <a:t>(определяет):</a:t>
            </a:r>
            <a:endParaRPr lang="ru-RU" sz="1800" kern="0" dirty="0">
              <a:solidFill>
                <a:sysClr val="windowText" lastClr="000000"/>
              </a:solidFill>
              <a:latin typeface="Times New Roman"/>
              <a:cs typeface="Times New Roman"/>
            </a:endParaRPr>
          </a:p>
          <a:p>
            <a:pPr marL="91440" marR="418465" lvl="0" indent="398780" defTabSz="914400">
              <a:lnSpc>
                <a:spcPct val="100000"/>
              </a:lnSpc>
              <a:spcBef>
                <a:spcPts val="0"/>
              </a:spcBef>
              <a:buNone/>
            </a:pPr>
            <a:r>
              <a:rPr lang="ru-RU" sz="1800" kern="0" dirty="0">
                <a:solidFill>
                  <a:sysClr val="windowText" lastClr="000000"/>
                </a:solidFill>
                <a:latin typeface="Times New Roman"/>
                <a:cs typeface="Times New Roman"/>
              </a:rPr>
              <a:t>формы</a:t>
            </a:r>
            <a:r>
              <a:rPr lang="ru-RU" sz="1800" kern="0" spc="-55" dirty="0">
                <a:solidFill>
                  <a:sysClr val="windowText" lastClr="000000"/>
                </a:solidFill>
                <a:latin typeface="Times New Roman"/>
                <a:cs typeface="Times New Roman"/>
              </a:rPr>
              <a:t> </a:t>
            </a:r>
            <a:r>
              <a:rPr lang="ru-RU" sz="1800" kern="0" dirty="0">
                <a:solidFill>
                  <a:sysClr val="windowText" lastClr="000000"/>
                </a:solidFill>
                <a:latin typeface="Times New Roman"/>
                <a:cs typeface="Times New Roman"/>
              </a:rPr>
              <a:t>и</a:t>
            </a:r>
            <a:r>
              <a:rPr lang="ru-RU" sz="1800" kern="0" spc="-50" dirty="0">
                <a:solidFill>
                  <a:sysClr val="windowText" lastClr="000000"/>
                </a:solidFill>
                <a:latin typeface="Times New Roman"/>
                <a:cs typeface="Times New Roman"/>
              </a:rPr>
              <a:t> </a:t>
            </a:r>
            <a:r>
              <a:rPr lang="ru-RU" sz="1800" kern="0" spc="-10" dirty="0">
                <a:solidFill>
                  <a:sysClr val="windowText" lastClr="000000"/>
                </a:solidFill>
                <a:latin typeface="Times New Roman"/>
                <a:cs typeface="Times New Roman"/>
              </a:rPr>
              <a:t>рекомендации</a:t>
            </a:r>
            <a:r>
              <a:rPr lang="ru-RU" sz="1800" kern="0" spc="-50" dirty="0">
                <a:solidFill>
                  <a:sysClr val="windowText" lastClr="000000"/>
                </a:solidFill>
                <a:latin typeface="Times New Roman"/>
                <a:cs typeface="Times New Roman"/>
              </a:rPr>
              <a:t> </a:t>
            </a:r>
            <a:r>
              <a:rPr lang="ru-RU" sz="1800" kern="0" dirty="0">
                <a:solidFill>
                  <a:sysClr val="windowText" lastClr="000000"/>
                </a:solidFill>
                <a:latin typeface="Times New Roman"/>
                <a:cs typeface="Times New Roman"/>
              </a:rPr>
              <a:t>по</a:t>
            </a:r>
            <a:r>
              <a:rPr lang="ru-RU" sz="1800" kern="0" spc="-55" dirty="0">
                <a:solidFill>
                  <a:sysClr val="windowText" lastClr="000000"/>
                </a:solidFill>
                <a:latin typeface="Times New Roman"/>
                <a:cs typeface="Times New Roman"/>
              </a:rPr>
              <a:t> </a:t>
            </a:r>
            <a:r>
              <a:rPr lang="ru-RU" sz="1800" kern="0" dirty="0">
                <a:solidFill>
                  <a:sysClr val="windowText" lastClr="000000"/>
                </a:solidFill>
                <a:latin typeface="Times New Roman"/>
                <a:cs typeface="Times New Roman"/>
              </a:rPr>
              <a:t>формированию</a:t>
            </a:r>
            <a:r>
              <a:rPr lang="ru-RU" sz="1800" kern="0" spc="-45" dirty="0">
                <a:solidFill>
                  <a:sysClr val="windowText" lastClr="000000"/>
                </a:solidFill>
                <a:latin typeface="Times New Roman"/>
                <a:cs typeface="Times New Roman"/>
              </a:rPr>
              <a:t> </a:t>
            </a:r>
            <a:r>
              <a:rPr lang="ru-RU" sz="1800" kern="0" dirty="0">
                <a:solidFill>
                  <a:sysClr val="windowText" lastClr="000000"/>
                </a:solidFill>
                <a:latin typeface="Times New Roman"/>
                <a:cs typeface="Times New Roman"/>
              </a:rPr>
              <a:t>локальных</a:t>
            </a:r>
            <a:r>
              <a:rPr lang="ru-RU" sz="1800" kern="0" spc="-45" dirty="0">
                <a:solidFill>
                  <a:sysClr val="windowText" lastClr="000000"/>
                </a:solidFill>
                <a:latin typeface="Times New Roman"/>
                <a:cs typeface="Times New Roman"/>
              </a:rPr>
              <a:t> </a:t>
            </a:r>
            <a:r>
              <a:rPr lang="ru-RU" sz="1800" kern="0" spc="-10" dirty="0">
                <a:solidFill>
                  <a:sysClr val="windowText" lastClr="000000"/>
                </a:solidFill>
                <a:latin typeface="Times New Roman"/>
                <a:cs typeface="Times New Roman"/>
              </a:rPr>
              <a:t>нормативных</a:t>
            </a:r>
            <a:r>
              <a:rPr lang="ru-RU" sz="1800" kern="0" spc="-55" dirty="0">
                <a:solidFill>
                  <a:sysClr val="windowText" lastClr="000000"/>
                </a:solidFill>
                <a:latin typeface="Times New Roman"/>
                <a:cs typeface="Times New Roman"/>
              </a:rPr>
              <a:t> </a:t>
            </a:r>
            <a:r>
              <a:rPr lang="ru-RU" sz="1800" kern="0" dirty="0">
                <a:solidFill>
                  <a:sysClr val="windowText" lastClr="000000"/>
                </a:solidFill>
                <a:latin typeface="Times New Roman"/>
                <a:cs typeface="Times New Roman"/>
              </a:rPr>
              <a:t>актов</a:t>
            </a:r>
            <a:r>
              <a:rPr lang="ru-RU" sz="1800" kern="0" spc="-55" dirty="0">
                <a:solidFill>
                  <a:sysClr val="windowText" lastClr="000000"/>
                </a:solidFill>
                <a:latin typeface="Times New Roman"/>
                <a:cs typeface="Times New Roman"/>
              </a:rPr>
              <a:t> </a:t>
            </a:r>
            <a:r>
              <a:rPr lang="ru-RU" sz="1800" kern="0" spc="-50" dirty="0">
                <a:solidFill>
                  <a:sysClr val="windowText" lastClr="000000"/>
                </a:solidFill>
                <a:latin typeface="Times New Roman"/>
                <a:cs typeface="Times New Roman"/>
              </a:rPr>
              <a:t>и </a:t>
            </a:r>
            <a:r>
              <a:rPr lang="ru-RU" sz="1800" kern="0" dirty="0">
                <a:solidFill>
                  <a:sysClr val="windowText" lastClr="000000"/>
                </a:solidFill>
                <a:latin typeface="Times New Roman"/>
                <a:cs typeface="Times New Roman"/>
              </a:rPr>
              <a:t>иных</a:t>
            </a:r>
            <a:r>
              <a:rPr lang="ru-RU" sz="1800" kern="0" spc="5" dirty="0">
                <a:solidFill>
                  <a:sysClr val="windowText" lastClr="000000"/>
                </a:solidFill>
                <a:latin typeface="Times New Roman"/>
                <a:cs typeface="Times New Roman"/>
              </a:rPr>
              <a:t> </a:t>
            </a:r>
            <a:r>
              <a:rPr lang="ru-RU" sz="1800" kern="0" spc="-10" dirty="0">
                <a:solidFill>
                  <a:sysClr val="windowText" lastClr="000000"/>
                </a:solidFill>
                <a:latin typeface="Times New Roman"/>
                <a:cs typeface="Times New Roman"/>
              </a:rPr>
              <a:t>документов,</a:t>
            </a:r>
            <a:r>
              <a:rPr lang="ru-RU" sz="1800" kern="0" spc="-40" dirty="0">
                <a:solidFill>
                  <a:sysClr val="windowText" lastClr="000000"/>
                </a:solidFill>
                <a:latin typeface="Times New Roman"/>
                <a:cs typeface="Times New Roman"/>
              </a:rPr>
              <a:t> </a:t>
            </a:r>
            <a:r>
              <a:rPr lang="ru-RU" sz="1800" kern="0" spc="-10" dirty="0">
                <a:solidFill>
                  <a:sysClr val="windowText" lastClr="000000"/>
                </a:solidFill>
                <a:latin typeface="Times New Roman"/>
                <a:cs typeface="Times New Roman"/>
              </a:rPr>
              <a:t>обеспечивающих</a:t>
            </a:r>
            <a:r>
              <a:rPr lang="ru-RU" sz="1800" kern="0" spc="-5" dirty="0">
                <a:solidFill>
                  <a:sysClr val="windowText" lastClr="000000"/>
                </a:solidFill>
                <a:latin typeface="Times New Roman"/>
                <a:cs typeface="Times New Roman"/>
              </a:rPr>
              <a:t> </a:t>
            </a:r>
            <a:r>
              <a:rPr lang="ru-RU" sz="1800" kern="0" spc="-10" dirty="0">
                <a:solidFill>
                  <a:sysClr val="windowText" lastClr="000000"/>
                </a:solidFill>
                <a:latin typeface="Times New Roman"/>
                <a:cs typeface="Times New Roman"/>
              </a:rPr>
              <a:t>функционирование</a:t>
            </a:r>
            <a:r>
              <a:rPr lang="ru-RU" sz="1800" kern="0" spc="-15" dirty="0">
                <a:solidFill>
                  <a:sysClr val="windowText" lastClr="000000"/>
                </a:solidFill>
                <a:latin typeface="Times New Roman"/>
                <a:cs typeface="Times New Roman"/>
              </a:rPr>
              <a:t> </a:t>
            </a:r>
            <a:r>
              <a:rPr lang="ru-RU" sz="1800" kern="0" spc="-10" dirty="0">
                <a:solidFill>
                  <a:sysClr val="windowText" lastClr="000000"/>
                </a:solidFill>
                <a:latin typeface="Times New Roman"/>
                <a:cs typeface="Times New Roman"/>
              </a:rPr>
              <a:t>СУОТ;</a:t>
            </a:r>
            <a:endParaRPr lang="ru-RU" sz="1800" kern="0" dirty="0">
              <a:solidFill>
                <a:sysClr val="windowText" lastClr="000000"/>
              </a:solidFill>
              <a:latin typeface="Times New Roman"/>
              <a:cs typeface="Times New Roman"/>
            </a:endParaRPr>
          </a:p>
          <a:p>
            <a:pPr marL="91440" marR="513080" lvl="0" indent="398780" defTabSz="914400">
              <a:lnSpc>
                <a:spcPct val="100000"/>
              </a:lnSpc>
              <a:spcBef>
                <a:spcPts val="0"/>
              </a:spcBef>
              <a:buNone/>
            </a:pPr>
            <a:r>
              <a:rPr lang="ru-RU" sz="1800" kern="0" dirty="0">
                <a:solidFill>
                  <a:sysClr val="windowText" lastClr="000000"/>
                </a:solidFill>
                <a:latin typeface="Times New Roman"/>
                <a:cs typeface="Times New Roman"/>
              </a:rPr>
              <a:t>порядок</a:t>
            </a:r>
            <a:r>
              <a:rPr lang="ru-RU" sz="1800" kern="0" spc="-25" dirty="0">
                <a:solidFill>
                  <a:sysClr val="windowText" lastClr="000000"/>
                </a:solidFill>
                <a:latin typeface="Times New Roman"/>
                <a:cs typeface="Times New Roman"/>
              </a:rPr>
              <a:t> </a:t>
            </a:r>
            <a:r>
              <a:rPr lang="ru-RU" sz="1800" kern="0" dirty="0">
                <a:solidFill>
                  <a:sysClr val="windowText" lastClr="000000"/>
                </a:solidFill>
                <a:latin typeface="Times New Roman"/>
                <a:cs typeface="Times New Roman"/>
              </a:rPr>
              <a:t>разработки,</a:t>
            </a:r>
            <a:r>
              <a:rPr lang="ru-RU" sz="1800" kern="0" spc="-45" dirty="0">
                <a:solidFill>
                  <a:sysClr val="windowText" lastClr="000000"/>
                </a:solidFill>
                <a:latin typeface="Times New Roman"/>
                <a:cs typeface="Times New Roman"/>
              </a:rPr>
              <a:t> </a:t>
            </a:r>
            <a:r>
              <a:rPr lang="ru-RU" sz="1800" kern="0" spc="-10" dirty="0">
                <a:solidFill>
                  <a:sysClr val="windowText" lastClr="000000"/>
                </a:solidFill>
                <a:latin typeface="Times New Roman"/>
                <a:cs typeface="Times New Roman"/>
              </a:rPr>
              <a:t>согласования,</a:t>
            </a:r>
            <a:r>
              <a:rPr lang="ru-RU" sz="1800" kern="0" spc="-45" dirty="0">
                <a:solidFill>
                  <a:sysClr val="windowText" lastClr="000000"/>
                </a:solidFill>
                <a:latin typeface="Times New Roman"/>
                <a:cs typeface="Times New Roman"/>
              </a:rPr>
              <a:t> </a:t>
            </a:r>
            <a:r>
              <a:rPr lang="ru-RU" sz="1800" kern="0" dirty="0">
                <a:solidFill>
                  <a:sysClr val="windowText" lastClr="000000"/>
                </a:solidFill>
                <a:latin typeface="Times New Roman"/>
                <a:cs typeface="Times New Roman"/>
              </a:rPr>
              <a:t>утверждения</a:t>
            </a:r>
            <a:r>
              <a:rPr lang="ru-RU" sz="1800" kern="0" spc="-55" dirty="0">
                <a:solidFill>
                  <a:sysClr val="windowText" lastClr="000000"/>
                </a:solidFill>
                <a:latin typeface="Times New Roman"/>
                <a:cs typeface="Times New Roman"/>
              </a:rPr>
              <a:t> </a:t>
            </a:r>
            <a:r>
              <a:rPr lang="ru-RU" sz="1800" kern="0" dirty="0">
                <a:solidFill>
                  <a:sysClr val="windowText" lastClr="000000"/>
                </a:solidFill>
                <a:latin typeface="Times New Roman"/>
                <a:cs typeface="Times New Roman"/>
              </a:rPr>
              <a:t>и</a:t>
            </a:r>
            <a:r>
              <a:rPr lang="ru-RU" sz="1800" kern="0" spc="-40" dirty="0">
                <a:solidFill>
                  <a:sysClr val="windowText" lastClr="000000"/>
                </a:solidFill>
                <a:latin typeface="Times New Roman"/>
                <a:cs typeface="Times New Roman"/>
              </a:rPr>
              <a:t> </a:t>
            </a:r>
            <a:r>
              <a:rPr lang="ru-RU" sz="1800" kern="0" dirty="0">
                <a:solidFill>
                  <a:sysClr val="windowText" lastClr="000000"/>
                </a:solidFill>
                <a:latin typeface="Times New Roman"/>
                <a:cs typeface="Times New Roman"/>
              </a:rPr>
              <a:t>пересмотра</a:t>
            </a:r>
            <a:r>
              <a:rPr lang="ru-RU" sz="1800" kern="0" spc="-40" dirty="0">
                <a:solidFill>
                  <a:sysClr val="windowText" lastClr="000000"/>
                </a:solidFill>
                <a:latin typeface="Times New Roman"/>
                <a:cs typeface="Times New Roman"/>
              </a:rPr>
              <a:t> </a:t>
            </a:r>
            <a:r>
              <a:rPr lang="ru-RU" sz="1800" kern="0" spc="-10" dirty="0">
                <a:solidFill>
                  <a:sysClr val="windowText" lastClr="000000"/>
                </a:solidFill>
                <a:latin typeface="Times New Roman"/>
                <a:cs typeface="Times New Roman"/>
              </a:rPr>
              <a:t>документов </a:t>
            </a:r>
            <a:r>
              <a:rPr lang="ru-RU" sz="1800" kern="0" spc="-60" dirty="0">
                <a:solidFill>
                  <a:sysClr val="windowText" lastClr="000000"/>
                </a:solidFill>
                <a:latin typeface="Times New Roman"/>
                <a:cs typeface="Times New Roman"/>
              </a:rPr>
              <a:t>СУОТ,</a:t>
            </a:r>
            <a:r>
              <a:rPr lang="ru-RU" sz="1800" kern="0" spc="-20" dirty="0">
                <a:solidFill>
                  <a:sysClr val="windowText" lastClr="000000"/>
                </a:solidFill>
                <a:latin typeface="Times New Roman"/>
                <a:cs typeface="Times New Roman"/>
              </a:rPr>
              <a:t> </a:t>
            </a:r>
            <a:r>
              <a:rPr lang="ru-RU" sz="1800" kern="0" dirty="0">
                <a:solidFill>
                  <a:sysClr val="windowText" lastClr="000000"/>
                </a:solidFill>
                <a:latin typeface="Times New Roman"/>
                <a:cs typeface="Times New Roman"/>
              </a:rPr>
              <a:t>сроки</a:t>
            </a:r>
            <a:r>
              <a:rPr lang="ru-RU" sz="1800" kern="0" spc="-30" dirty="0">
                <a:solidFill>
                  <a:sysClr val="windowText" lastClr="000000"/>
                </a:solidFill>
                <a:latin typeface="Times New Roman"/>
                <a:cs typeface="Times New Roman"/>
              </a:rPr>
              <a:t> </a:t>
            </a:r>
            <a:r>
              <a:rPr lang="ru-RU" sz="1800" kern="0" dirty="0">
                <a:solidFill>
                  <a:sysClr val="windowText" lastClr="000000"/>
                </a:solidFill>
                <a:latin typeface="Times New Roman"/>
                <a:cs typeface="Times New Roman"/>
              </a:rPr>
              <a:t>их</a:t>
            </a:r>
            <a:r>
              <a:rPr lang="ru-RU" sz="1800" kern="0" spc="-10" dirty="0">
                <a:solidFill>
                  <a:sysClr val="windowText" lastClr="000000"/>
                </a:solidFill>
                <a:latin typeface="Times New Roman"/>
                <a:cs typeface="Times New Roman"/>
              </a:rPr>
              <a:t> хранения;</a:t>
            </a:r>
            <a:endParaRPr lang="ru-RU" sz="1800" kern="0" dirty="0">
              <a:solidFill>
                <a:sysClr val="windowText" lastClr="000000"/>
              </a:solidFill>
              <a:latin typeface="Times New Roman"/>
              <a:cs typeface="Times New Roman"/>
            </a:endParaRPr>
          </a:p>
          <a:p>
            <a:pPr marL="490855" lvl="0" indent="0" defTabSz="914400">
              <a:lnSpc>
                <a:spcPct val="100000"/>
              </a:lnSpc>
              <a:spcBef>
                <a:spcPts val="0"/>
              </a:spcBef>
              <a:buNone/>
            </a:pPr>
            <a:r>
              <a:rPr lang="ru-RU" sz="1800" kern="0" spc="-20" dirty="0">
                <a:solidFill>
                  <a:sysClr val="windowText" lastClr="000000"/>
                </a:solidFill>
                <a:latin typeface="Times New Roman"/>
                <a:cs typeface="Times New Roman"/>
              </a:rPr>
              <a:t>контрольно-</a:t>
            </a:r>
            <a:r>
              <a:rPr lang="ru-RU" sz="1800" kern="0" dirty="0">
                <a:solidFill>
                  <a:sysClr val="windowText" lastClr="000000"/>
                </a:solidFill>
                <a:latin typeface="Times New Roman"/>
                <a:cs typeface="Times New Roman"/>
              </a:rPr>
              <a:t>учетные</a:t>
            </a:r>
            <a:r>
              <a:rPr lang="ru-RU" sz="1800" kern="0" spc="-40" dirty="0">
                <a:solidFill>
                  <a:sysClr val="windowText" lastClr="000000"/>
                </a:solidFill>
                <a:latin typeface="Times New Roman"/>
                <a:cs typeface="Times New Roman"/>
              </a:rPr>
              <a:t> </a:t>
            </a:r>
            <a:r>
              <a:rPr lang="ru-RU" sz="1800" kern="0" dirty="0">
                <a:solidFill>
                  <a:sysClr val="windowText" lastClr="000000"/>
                </a:solidFill>
                <a:latin typeface="Times New Roman"/>
                <a:cs typeface="Times New Roman"/>
              </a:rPr>
              <a:t>документы</a:t>
            </a:r>
            <a:r>
              <a:rPr lang="ru-RU" sz="1800" kern="0" spc="-50" dirty="0">
                <a:solidFill>
                  <a:sysClr val="windowText" lastClr="000000"/>
                </a:solidFill>
                <a:latin typeface="Times New Roman"/>
                <a:cs typeface="Times New Roman"/>
              </a:rPr>
              <a:t> </a:t>
            </a:r>
            <a:r>
              <a:rPr lang="ru-RU" sz="1800" kern="0" dirty="0">
                <a:solidFill>
                  <a:sysClr val="windowText" lastClr="000000"/>
                </a:solidFill>
                <a:latin typeface="Times New Roman"/>
                <a:cs typeface="Times New Roman"/>
              </a:rPr>
              <a:t>(акты,</a:t>
            </a:r>
            <a:r>
              <a:rPr lang="ru-RU" sz="1800" kern="0" spc="-40" dirty="0">
                <a:solidFill>
                  <a:sysClr val="windowText" lastClr="000000"/>
                </a:solidFill>
                <a:latin typeface="Times New Roman"/>
                <a:cs typeface="Times New Roman"/>
              </a:rPr>
              <a:t> </a:t>
            </a:r>
            <a:r>
              <a:rPr lang="ru-RU" sz="1800" kern="0" spc="-20" dirty="0">
                <a:solidFill>
                  <a:sysClr val="windowText" lastClr="000000"/>
                </a:solidFill>
                <a:latin typeface="Times New Roman"/>
                <a:cs typeface="Times New Roman"/>
              </a:rPr>
              <a:t>протоколы,</a:t>
            </a:r>
            <a:r>
              <a:rPr lang="ru-RU" sz="1800" kern="0" spc="-25" dirty="0">
                <a:solidFill>
                  <a:sysClr val="windowText" lastClr="000000"/>
                </a:solidFill>
                <a:latin typeface="Times New Roman"/>
                <a:cs typeface="Times New Roman"/>
              </a:rPr>
              <a:t> </a:t>
            </a:r>
            <a:r>
              <a:rPr lang="ru-RU" sz="1800" kern="0" spc="-10" dirty="0">
                <a:solidFill>
                  <a:sysClr val="windowText" lastClr="000000"/>
                </a:solidFill>
                <a:latin typeface="Times New Roman"/>
                <a:cs typeface="Times New Roman"/>
              </a:rPr>
              <a:t>журналы).</a:t>
            </a:r>
            <a:endParaRPr lang="ru-RU" dirty="0"/>
          </a:p>
        </p:txBody>
      </p:sp>
      <p:grpSp>
        <p:nvGrpSpPr>
          <p:cNvPr id="5" name="object 13"/>
          <p:cNvGrpSpPr/>
          <p:nvPr/>
        </p:nvGrpSpPr>
        <p:grpSpPr>
          <a:xfrm>
            <a:off x="0" y="2636912"/>
            <a:ext cx="5436107" cy="3312369"/>
            <a:chOff x="9144" y="3360420"/>
            <a:chExt cx="5968365" cy="3453765"/>
          </a:xfrm>
        </p:grpSpPr>
        <p:pic>
          <p:nvPicPr>
            <p:cNvPr id="6" name="object 14"/>
            <p:cNvPicPr/>
            <p:nvPr/>
          </p:nvPicPr>
          <p:blipFill>
            <a:blip r:embed="rId2" cstate="print"/>
            <a:stretch>
              <a:fillRect/>
            </a:stretch>
          </p:blipFill>
          <p:spPr>
            <a:xfrm>
              <a:off x="3395472" y="5204460"/>
              <a:ext cx="2581655" cy="1609343"/>
            </a:xfrm>
            <a:prstGeom prst="rect">
              <a:avLst/>
            </a:prstGeom>
          </p:spPr>
        </p:pic>
        <p:pic>
          <p:nvPicPr>
            <p:cNvPr id="7" name="object 15" descr="C:\Users\velichko_mn\Desktop\Юля все\СУОТ\картинки СУОТ\фото док.jpeg"/>
            <p:cNvPicPr/>
            <p:nvPr/>
          </p:nvPicPr>
          <p:blipFill>
            <a:blip r:embed="rId3" cstate="print"/>
            <a:stretch>
              <a:fillRect/>
            </a:stretch>
          </p:blipFill>
          <p:spPr>
            <a:xfrm>
              <a:off x="9144" y="3360420"/>
              <a:ext cx="3381755" cy="1906523"/>
            </a:xfrm>
            <a:prstGeom prst="rect">
              <a:avLst/>
            </a:prstGeom>
          </p:spPr>
        </p:pic>
      </p:grpSp>
      <p:pic>
        <p:nvPicPr>
          <p:cNvPr id="8" name="object 12"/>
          <p:cNvPicPr/>
          <p:nvPr/>
        </p:nvPicPr>
        <p:blipFill>
          <a:blip r:embed="rId4" cstate="print"/>
          <a:stretch>
            <a:fillRect/>
          </a:stretch>
        </p:blipFill>
        <p:spPr>
          <a:xfrm>
            <a:off x="5435759" y="2651987"/>
            <a:ext cx="3576827" cy="1798319"/>
          </a:xfrm>
          <a:prstGeom prst="rect">
            <a:avLst/>
          </a:prstGeom>
        </p:spPr>
      </p:pic>
    </p:spTree>
    <p:extLst>
      <p:ext uri="{BB962C8B-B14F-4D97-AF65-F5344CB8AC3E}">
        <p14:creationId xmlns="" xmlns:p14="http://schemas.microsoft.com/office/powerpoint/2010/main" val="288504276"/>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764704"/>
            <a:ext cx="8382000" cy="864096"/>
          </a:xfrm>
        </p:spPr>
        <p:txBody>
          <a:bodyPr>
            <a:normAutofit fontScale="90000"/>
          </a:bodyPr>
          <a:lstStyle/>
          <a:p>
            <a:pPr algn="ctr" defTabSz="914400">
              <a:lnSpc>
                <a:spcPct val="90000"/>
              </a:lnSpc>
              <a:spcBef>
                <a:spcPts val="0"/>
              </a:spcBef>
              <a:buNone/>
            </a:pPr>
            <a:r>
              <a:rPr lang="ru-RU" sz="4800" b="0" i="0" spc="-150" dirty="0" smtClean="0">
                <a:effectLst>
                  <a:outerShdw blurRad="50800" dist="38100" dir="2700000" algn="tl">
                    <a:prstClr val="black">
                      <a:alpha val="40000"/>
                    </a:prstClr>
                  </a:outerShdw>
                </a:effectLst>
                <a:latin typeface="Calibri"/>
                <a:ea typeface="+mn-ea"/>
                <a:cs typeface="Arial"/>
              </a:rPr>
              <a:t>Распределение обязанностей:</a:t>
            </a:r>
            <a:br>
              <a:rPr lang="ru-RU" sz="4800" b="0" i="0" spc="-150" dirty="0" smtClean="0">
                <a:effectLst>
                  <a:outerShdw blurRad="50800" dist="38100" dir="2700000" algn="tl">
                    <a:prstClr val="black">
                      <a:alpha val="40000"/>
                    </a:prstClr>
                  </a:outerShdw>
                </a:effectLst>
                <a:latin typeface="Calibri"/>
                <a:ea typeface="+mn-ea"/>
                <a:cs typeface="Arial"/>
              </a:rPr>
            </a:br>
            <a:endParaRPr lang="ru-RU" sz="3600" b="0" i="0" spc="-150" dirty="0">
              <a:solidFill>
                <a:srgbClr val="1D4775"/>
              </a:solidFill>
              <a:effectLst>
                <a:outerShdw blurRad="50800" dist="38100" dir="2700000" algn="tl">
                  <a:prstClr val="black">
                    <a:alpha val="40000"/>
                  </a:prstClr>
                </a:outerShdw>
              </a:effectLst>
              <a:latin typeface="Calibri"/>
              <a:ea typeface="+mn-ea"/>
              <a:cs typeface="Arial"/>
            </a:endParaRPr>
          </a:p>
        </p:txBody>
      </p:sp>
      <p:sp>
        <p:nvSpPr>
          <p:cNvPr id="3" name="Текст 3"/>
          <p:cNvSpPr>
            <a:spLocks noGrp="1"/>
          </p:cNvSpPr>
          <p:nvPr>
            <p:ph type="body" sz="quarter" idx="10"/>
          </p:nvPr>
        </p:nvSpPr>
        <p:spPr>
          <a:xfrm>
            <a:off x="362887" y="1628800"/>
            <a:ext cx="8382000" cy="4027256"/>
          </a:xfrm>
        </p:spPr>
        <p:txBody>
          <a:bodyPr/>
          <a:lstStyle/>
          <a:p>
            <a:pPr marL="0" indent="0" algn="r">
              <a:buNone/>
            </a:pPr>
            <a:r>
              <a:rPr lang="ru-RU" sz="2000" b="1" i="1" dirty="0" smtClean="0">
                <a:solidFill>
                  <a:srgbClr val="FF0000"/>
                </a:solidFill>
              </a:rPr>
              <a:t>«За все самому браться – ничего не делать»</a:t>
            </a:r>
          </a:p>
          <a:p>
            <a:pPr marL="0" indent="0" algn="r">
              <a:buNone/>
            </a:pPr>
            <a:r>
              <a:rPr lang="ru-RU" sz="2000" b="1" i="1" dirty="0" smtClean="0">
                <a:solidFill>
                  <a:srgbClr val="FF0000"/>
                </a:solidFill>
              </a:rPr>
              <a:t>Русская поговорка</a:t>
            </a:r>
          </a:p>
          <a:p>
            <a:pPr marL="0" indent="0">
              <a:buNone/>
            </a:pPr>
            <a:r>
              <a:rPr lang="ru-RU" sz="2800" dirty="0" smtClean="0"/>
              <a:t>	</a:t>
            </a:r>
            <a:r>
              <a:rPr lang="ru-RU" sz="2300" dirty="0" smtClean="0"/>
              <a:t>В сфере охраны труда одна из главных задач руководителя – разумно распределить обязанности между своими подчиненными и закрепить их документально.</a:t>
            </a:r>
          </a:p>
          <a:p>
            <a:pPr marL="0" indent="0">
              <a:buNone/>
            </a:pPr>
            <a:r>
              <a:rPr lang="ru-RU" sz="2300" b="1" dirty="0"/>
              <a:t>	</a:t>
            </a:r>
            <a:r>
              <a:rPr lang="ru-RU" sz="2300" dirty="0" smtClean="0"/>
              <a:t>Практика показывает, что лучше всего это делать в рамках </a:t>
            </a:r>
            <a:r>
              <a:rPr lang="ru-RU" sz="2300" b="1" dirty="0" smtClean="0">
                <a:solidFill>
                  <a:srgbClr val="FF0000"/>
                </a:solidFill>
              </a:rPr>
              <a:t>Положения о системе управления охраной труда. </a:t>
            </a:r>
            <a:r>
              <a:rPr lang="ru-RU" sz="2300" dirty="0" smtClean="0"/>
              <a:t>С его помощью создается четкий, единообразный, детально документированный порядок и равноправный подход к выполнению трудовых обязанностей всеми членами производственного коллектива, позволяющий объективно проверять степень выполнения обязанностей каждого в сфере охраны труда.</a:t>
            </a:r>
            <a:endParaRPr lang="ru-RU" sz="2300" b="1" dirty="0"/>
          </a:p>
        </p:txBody>
      </p:sp>
      <p:pic>
        <p:nvPicPr>
          <p:cNvPr id="4" name="Рисунок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81000" y="6093296"/>
            <a:ext cx="587025" cy="668612"/>
          </a:xfrm>
          <a:prstGeom prst="rect">
            <a:avLst/>
          </a:prstGeom>
        </p:spPr>
      </p:pic>
    </p:spTree>
    <p:extLst>
      <p:ext uri="{BB962C8B-B14F-4D97-AF65-F5344CB8AC3E}">
        <p14:creationId xmlns="" xmlns:p14="http://schemas.microsoft.com/office/powerpoint/2010/main" val="131458102"/>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698482"/>
          </a:xfrm>
        </p:spPr>
        <p:txBody>
          <a:bodyPr/>
          <a:lstStyle/>
          <a:p>
            <a:r>
              <a:rPr lang="ru-RU" sz="3200" b="1" dirty="0" smtClean="0">
                <a:solidFill>
                  <a:srgbClr val="FF0000"/>
                </a:solidFill>
              </a:rPr>
              <a:t>В Положении о СУОТ  могут быть следующие разделы:</a:t>
            </a:r>
            <a:endParaRPr lang="ru-RU" sz="3200" b="1" dirty="0">
              <a:solidFill>
                <a:srgbClr val="FF0000"/>
              </a:solidFill>
            </a:endParaRPr>
          </a:p>
        </p:txBody>
      </p:sp>
      <p:sp>
        <p:nvSpPr>
          <p:cNvPr id="7169" name="Rectangle 1"/>
          <p:cNvSpPr>
            <a:spLocks noChangeArrowheads="1"/>
          </p:cNvSpPr>
          <p:nvPr/>
        </p:nvSpPr>
        <p:spPr bwMode="auto">
          <a:xfrm>
            <a:off x="0" y="3041315"/>
            <a:ext cx="8715404" cy="6309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Прямоугольник 2"/>
          <p:cNvSpPr/>
          <p:nvPr/>
        </p:nvSpPr>
        <p:spPr>
          <a:xfrm>
            <a:off x="827584" y="1213009"/>
            <a:ext cx="7272808" cy="3785652"/>
          </a:xfrm>
          <a:prstGeom prst="rect">
            <a:avLst/>
          </a:prstGeom>
        </p:spPr>
        <p:txBody>
          <a:bodyPr wrap="square">
            <a:spAutoFit/>
          </a:bodyPr>
          <a:lstStyle/>
          <a:p>
            <a:pPr lvl="0" eaLnBrk="0" fontAlgn="base" hangingPunct="0">
              <a:spcBef>
                <a:spcPct val="0"/>
              </a:spcBef>
              <a:spcAft>
                <a:spcPct val="0"/>
              </a:spcAft>
            </a:pPr>
            <a:r>
              <a:rPr lang="ru-RU" sz="2000" dirty="0">
                <a:latin typeface="Calibri" pitchFamily="34" charset="0"/>
                <a:ea typeface="Calibri" pitchFamily="34" charset="0"/>
                <a:cs typeface="Times New Roman" pitchFamily="18" charset="0"/>
              </a:rPr>
              <a:t>-Общие положения.</a:t>
            </a:r>
            <a:endParaRPr lang="ru-RU" sz="2000" dirty="0">
              <a:latin typeface="Arial" pitchFamily="34" charset="0"/>
              <a:cs typeface="Arial" pitchFamily="34" charset="0"/>
            </a:endParaRPr>
          </a:p>
          <a:p>
            <a:pPr lvl="0" eaLnBrk="0" fontAlgn="base" hangingPunct="0">
              <a:spcBef>
                <a:spcPct val="0"/>
              </a:spcBef>
              <a:spcAft>
                <a:spcPct val="0"/>
              </a:spcAft>
            </a:pPr>
            <a:r>
              <a:rPr lang="ru-RU" sz="2000" dirty="0">
                <a:latin typeface="Calibri" pitchFamily="34" charset="0"/>
                <a:ea typeface="Calibri" pitchFamily="34" charset="0"/>
                <a:cs typeface="Times New Roman" pitchFamily="18" charset="0"/>
              </a:rPr>
              <a:t>-Термины и определения.</a:t>
            </a:r>
            <a:endParaRPr lang="ru-RU" sz="2000" dirty="0">
              <a:latin typeface="Arial" pitchFamily="34" charset="0"/>
              <a:cs typeface="Arial" pitchFamily="34" charset="0"/>
            </a:endParaRPr>
          </a:p>
          <a:p>
            <a:pPr lvl="0" eaLnBrk="0" fontAlgn="base" hangingPunct="0">
              <a:spcBef>
                <a:spcPct val="0"/>
              </a:spcBef>
              <a:spcAft>
                <a:spcPct val="0"/>
              </a:spcAft>
            </a:pPr>
            <a:r>
              <a:rPr lang="ru-RU" sz="2000" dirty="0">
                <a:latin typeface="Calibri" pitchFamily="34" charset="0"/>
                <a:ea typeface="Calibri" pitchFamily="34" charset="0"/>
                <a:cs typeface="Times New Roman" pitchFamily="18" charset="0"/>
              </a:rPr>
              <a:t>-Политика, цели и задачи системы управления охраной труда.</a:t>
            </a:r>
            <a:endParaRPr lang="ru-RU" sz="2000" dirty="0">
              <a:latin typeface="Arial" pitchFamily="34" charset="0"/>
              <a:cs typeface="Arial" pitchFamily="34" charset="0"/>
            </a:endParaRPr>
          </a:p>
          <a:p>
            <a:pPr lvl="0" eaLnBrk="0" fontAlgn="base" hangingPunct="0">
              <a:spcBef>
                <a:spcPct val="0"/>
              </a:spcBef>
              <a:spcAft>
                <a:spcPct val="0"/>
              </a:spcAft>
            </a:pPr>
            <a:r>
              <a:rPr lang="ru-RU" sz="2000" dirty="0">
                <a:latin typeface="Calibri" pitchFamily="34" charset="0"/>
                <a:ea typeface="Calibri" pitchFamily="34" charset="0"/>
                <a:cs typeface="Times New Roman" pitchFamily="18" charset="0"/>
              </a:rPr>
              <a:t>-Обеспечение функционирования СУОТ (распределение обязанностей и ответственности по охране труда между всеми сотрудниками организации).</a:t>
            </a:r>
            <a:endParaRPr lang="ru-RU" sz="2000" dirty="0">
              <a:latin typeface="Arial" pitchFamily="34" charset="0"/>
              <a:cs typeface="Arial" pitchFamily="34" charset="0"/>
            </a:endParaRPr>
          </a:p>
          <a:p>
            <a:pPr lvl="0" eaLnBrk="0" fontAlgn="base" hangingPunct="0">
              <a:spcBef>
                <a:spcPct val="0"/>
              </a:spcBef>
              <a:spcAft>
                <a:spcPct val="0"/>
              </a:spcAft>
            </a:pPr>
            <a:r>
              <a:rPr lang="ru-RU" sz="2000" dirty="0">
                <a:latin typeface="Calibri" pitchFamily="34" charset="0"/>
                <a:ea typeface="Calibri" pitchFamily="34" charset="0"/>
                <a:cs typeface="Times New Roman" pitchFamily="18" charset="0"/>
              </a:rPr>
              <a:t>-Процедуры, направленные на достижение целей СУОТ</a:t>
            </a:r>
          </a:p>
          <a:p>
            <a:pPr lvl="0" eaLnBrk="0" fontAlgn="base" hangingPunct="0">
              <a:spcBef>
                <a:spcPct val="0"/>
              </a:spcBef>
              <a:spcAft>
                <a:spcPct val="0"/>
              </a:spcAft>
            </a:pPr>
            <a:r>
              <a:rPr lang="ru-RU" sz="2000" dirty="0">
                <a:latin typeface="Calibri" pitchFamily="34" charset="0"/>
                <a:ea typeface="Calibri" pitchFamily="34" charset="0"/>
                <a:cs typeface="Times New Roman" pitchFamily="18" charset="0"/>
              </a:rPr>
              <a:t>(специальная оценка условий труда, оценка профессиональных рисков, подготовка в области охраны труда, медицинские осмотры и психиатрическое освидетельствование, обеспечение работников СИЗ, расследование несчастных случаев на производстве </a:t>
            </a:r>
            <a:r>
              <a:rPr lang="ru-RU" sz="2000" dirty="0" err="1">
                <a:latin typeface="Calibri" pitchFamily="34" charset="0"/>
                <a:ea typeface="Calibri" pitchFamily="34" charset="0"/>
                <a:cs typeface="Times New Roman" pitchFamily="18" charset="0"/>
              </a:rPr>
              <a:t>и.т.д</a:t>
            </a:r>
            <a:r>
              <a:rPr lang="ru-RU" sz="2000" dirty="0">
                <a:latin typeface="Calibri" pitchFamily="34" charset="0"/>
                <a:ea typeface="Calibri" pitchFamily="34" charset="0"/>
                <a:cs typeface="Times New Roman" pitchFamily="18" charset="0"/>
              </a:rPr>
              <a:t>.)</a:t>
            </a:r>
            <a:endParaRPr lang="ru-RU" sz="2000" dirty="0">
              <a:latin typeface="Arial" pitchFamily="34" charset="0"/>
              <a:cs typeface="Arial" pitchFamily="34" charset="0"/>
            </a:endParaRPr>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4154984"/>
          </a:xfrm>
        </p:spPr>
        <p:txBody>
          <a:bodyPr/>
          <a:lstStyle/>
          <a:p>
            <a:r>
              <a:rPr lang="ru-RU" sz="3200" b="1" dirty="0" smtClean="0">
                <a:solidFill>
                  <a:srgbClr val="FF0000"/>
                </a:solidFill>
              </a:rPr>
              <a:t>В Положении о СУОТ  могут быть следующие разделы:</a:t>
            </a:r>
            <a:br>
              <a:rPr lang="ru-RU" sz="3200" b="1" dirty="0" smtClean="0">
                <a:solidFill>
                  <a:srgbClr val="FF0000"/>
                </a:solidFill>
              </a:rPr>
            </a:br>
            <a:r>
              <a:rPr lang="ru-RU" sz="2800" b="1" dirty="0" smtClean="0">
                <a:solidFill>
                  <a:srgbClr val="FF0000"/>
                </a:solidFill>
              </a:rPr>
              <a:t/>
            </a:r>
            <a:br>
              <a:rPr lang="ru-RU" sz="2800" b="1" dirty="0" smtClean="0">
                <a:solidFill>
                  <a:srgbClr val="FF0000"/>
                </a:solidFill>
              </a:rPr>
            </a:br>
            <a:r>
              <a:rPr lang="ru-RU" sz="2800" dirty="0" smtClean="0">
                <a:solidFill>
                  <a:schemeClr val="tx1"/>
                </a:solidFill>
                <a:effectLst/>
              </a:rPr>
              <a:t>-контроль  функционирования  СУОТ и мониторинг реализации процедур;</a:t>
            </a:r>
            <a:br>
              <a:rPr lang="ru-RU" sz="2800" dirty="0" smtClean="0">
                <a:solidFill>
                  <a:schemeClr val="tx1"/>
                </a:solidFill>
                <a:effectLst/>
              </a:rPr>
            </a:br>
            <a:r>
              <a:rPr lang="ru-RU" sz="2800" dirty="0" smtClean="0">
                <a:solidFill>
                  <a:schemeClr val="tx1"/>
                </a:solidFill>
                <a:effectLst/>
              </a:rPr>
              <a:t>-планирование улучшения функционирования СУОТ;</a:t>
            </a:r>
            <a:br>
              <a:rPr lang="ru-RU" sz="2800" dirty="0" smtClean="0">
                <a:solidFill>
                  <a:schemeClr val="tx1"/>
                </a:solidFill>
                <a:effectLst/>
              </a:rPr>
            </a:br>
            <a:r>
              <a:rPr lang="ru-RU" sz="2800" dirty="0" smtClean="0">
                <a:solidFill>
                  <a:schemeClr val="tx1"/>
                </a:solidFill>
                <a:effectLst/>
              </a:rPr>
              <a:t>- управление документами.</a:t>
            </a:r>
            <a:br>
              <a:rPr lang="ru-RU" sz="2800" dirty="0" smtClean="0">
                <a:solidFill>
                  <a:schemeClr val="tx1"/>
                </a:solidFill>
                <a:effectLst/>
              </a:rPr>
            </a:br>
            <a:r>
              <a:rPr lang="ru-RU" sz="3200" b="1" dirty="0" smtClean="0">
                <a:solidFill>
                  <a:srgbClr val="FF0000"/>
                </a:solidFill>
              </a:rPr>
              <a:t/>
            </a:r>
            <a:br>
              <a:rPr lang="ru-RU" sz="3200" b="1" dirty="0" smtClean="0">
                <a:solidFill>
                  <a:srgbClr val="FF0000"/>
                </a:solidFill>
              </a:rPr>
            </a:br>
            <a:r>
              <a:rPr lang="ru-RU" sz="3200" b="1" dirty="0">
                <a:solidFill>
                  <a:srgbClr val="FF0000"/>
                </a:solidFill>
              </a:rPr>
              <a:t/>
            </a:r>
            <a:br>
              <a:rPr lang="ru-RU" sz="3200" b="1" dirty="0">
                <a:solidFill>
                  <a:srgbClr val="FF0000"/>
                </a:solidFill>
              </a:rPr>
            </a:br>
            <a:endParaRPr lang="ru-RU" sz="3200" b="1" dirty="0">
              <a:solidFill>
                <a:srgbClr val="FF0000"/>
              </a:solidFill>
            </a:endParaRPr>
          </a:p>
        </p:txBody>
      </p:sp>
      <p:sp>
        <p:nvSpPr>
          <p:cNvPr id="7169" name="Rectangle 1"/>
          <p:cNvSpPr>
            <a:spLocks noChangeArrowheads="1"/>
          </p:cNvSpPr>
          <p:nvPr/>
        </p:nvSpPr>
        <p:spPr bwMode="auto">
          <a:xfrm>
            <a:off x="0" y="2579652"/>
            <a:ext cx="8715404" cy="155427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413728100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775597"/>
          </a:xfrm>
        </p:spPr>
        <p:txBody>
          <a:bodyPr/>
          <a:lstStyle/>
          <a:p>
            <a:r>
              <a:rPr lang="ru-RU" sz="2800" dirty="0" smtClean="0"/>
              <a:t>Основные  законодательные и иные нормативные правовые акты по охране труда в сфере образования.</a:t>
            </a:r>
            <a:endParaRPr lang="ru-RU" sz="2800" dirty="0"/>
          </a:p>
        </p:txBody>
      </p:sp>
      <p:sp>
        <p:nvSpPr>
          <p:cNvPr id="3" name="Текст 2"/>
          <p:cNvSpPr>
            <a:spLocks noGrp="1"/>
          </p:cNvSpPr>
          <p:nvPr>
            <p:ph type="body" sz="quarter" idx="10"/>
          </p:nvPr>
        </p:nvSpPr>
        <p:spPr>
          <a:xfrm>
            <a:off x="381000" y="1142984"/>
            <a:ext cx="8382000" cy="4570482"/>
          </a:xfrm>
        </p:spPr>
        <p:txBody>
          <a:bodyPr/>
          <a:lstStyle/>
          <a:p>
            <a:r>
              <a:rPr lang="ru-RU" sz="1800" dirty="0" smtClean="0"/>
              <a:t>Трудовой кодекс Российской Федерации.</a:t>
            </a:r>
          </a:p>
          <a:p>
            <a:r>
              <a:rPr lang="ru-RU" sz="1800" dirty="0" smtClean="0"/>
              <a:t>Федеральный закон от 21.11.2011г. № 323-ФЗ «Об основах охраны здоровья граждан в Российской Федерации».</a:t>
            </a:r>
          </a:p>
          <a:p>
            <a:r>
              <a:rPr lang="ru-RU" sz="1800" dirty="0" smtClean="0"/>
              <a:t>Федеральный закон от 28.12.2013г. № 426-ФЗ «О специальной оценке условий труда».</a:t>
            </a:r>
          </a:p>
          <a:p>
            <a:r>
              <a:rPr lang="ru-RU" sz="1800" dirty="0" smtClean="0"/>
              <a:t>Приказ Минтруда России от 14.09.2021г. № 629н «Об утверждении предельно допустимых норм нагрузок для женщин при подъеме и перемещении тяжестей вручную».</a:t>
            </a:r>
          </a:p>
          <a:p>
            <a:r>
              <a:rPr lang="ru-RU" sz="1800" dirty="0" smtClean="0"/>
              <a:t>Приказ Минтруда России от 29.10.2021г. № 776н «Об утверждении Примерного положения  о системе управления охраной труда».</a:t>
            </a:r>
          </a:p>
          <a:p>
            <a:pPr algn="just"/>
            <a:r>
              <a:rPr lang="ru-RU" sz="1800" dirty="0" smtClean="0"/>
              <a:t>Приказ Министерства  просвещения Российской Федерации от 29.10.2024г. № 752н «Об утверждении требований к размещению, хранению и использованию аптечки для оказания работникам первой помощи пострадавшим  с применением медицинских изделий в организациях, осуществляющих образовательную  деятельность в установленной сфере ведения Министерства просвещения Российской Федерации».</a:t>
            </a:r>
          </a:p>
          <a:p>
            <a:endParaRPr lang="ru-RU" sz="1800" dirty="0"/>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775597"/>
          </a:xfrm>
        </p:spPr>
        <p:txBody>
          <a:bodyPr/>
          <a:lstStyle/>
          <a:p>
            <a:pPr algn="ctr"/>
            <a:r>
              <a:rPr lang="ru-RU" sz="2800" b="1" dirty="0">
                <a:solidFill>
                  <a:schemeClr val="tx1"/>
                </a:solidFill>
              </a:rPr>
              <a:t>Блок-схема </a:t>
            </a:r>
            <a:r>
              <a:rPr lang="ru-RU" sz="2800" b="1" dirty="0">
                <a:solidFill>
                  <a:srgbClr val="FF0000"/>
                </a:solidFill>
              </a:rPr>
              <a:t>распределения  ответственности при проведении специальной оценки условий труда</a:t>
            </a:r>
          </a:p>
        </p:txBody>
      </p:sp>
      <p:graphicFrame>
        <p:nvGraphicFramePr>
          <p:cNvPr id="3" name="Таблица 2"/>
          <p:cNvGraphicFramePr>
            <a:graphicFrameLocks noGrp="1"/>
          </p:cNvGraphicFramePr>
          <p:nvPr/>
        </p:nvGraphicFramePr>
        <p:xfrm>
          <a:off x="500034" y="1071547"/>
          <a:ext cx="8286808" cy="4714906"/>
        </p:xfrm>
        <a:graphic>
          <a:graphicData uri="http://schemas.openxmlformats.org/drawingml/2006/table">
            <a:tbl>
              <a:tblPr/>
              <a:tblGrid>
                <a:gridCol w="5648081">
                  <a:extLst>
                    <a:ext uri="{9D8B030D-6E8A-4147-A177-3AD203B41FA5}">
                      <a16:colId xmlns="" xmlns:a16="http://schemas.microsoft.com/office/drawing/2014/main" val="20000"/>
                    </a:ext>
                  </a:extLst>
                </a:gridCol>
                <a:gridCol w="2638727">
                  <a:extLst>
                    <a:ext uri="{9D8B030D-6E8A-4147-A177-3AD203B41FA5}">
                      <a16:colId xmlns="" xmlns:a16="http://schemas.microsoft.com/office/drawing/2014/main" val="20001"/>
                    </a:ext>
                  </a:extLst>
                </a:gridCol>
              </a:tblGrid>
              <a:tr h="471490">
                <a:tc>
                  <a:txBody>
                    <a:bodyPr/>
                    <a:lstStyle/>
                    <a:p>
                      <a:pPr algn="just">
                        <a:lnSpc>
                          <a:spcPct val="107000"/>
                        </a:lnSpc>
                        <a:spcAft>
                          <a:spcPts val="0"/>
                        </a:spcAft>
                      </a:pPr>
                      <a:r>
                        <a:rPr lang="ru-RU" sz="1400" dirty="0">
                          <a:latin typeface="Calibri"/>
                          <a:ea typeface="Calibri"/>
                          <a:cs typeface="Times New Roman"/>
                        </a:rPr>
                        <a:t>Издание приказа об утверждении состава и порядка работы комиссии по проведению специальной оценки условий труда</a:t>
                      </a:r>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1400">
                          <a:latin typeface="Calibri"/>
                          <a:ea typeface="Calibri"/>
                          <a:cs typeface="Times New Roman"/>
                        </a:rPr>
                        <a:t>Руководитель ОО</a:t>
                      </a:r>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942982">
                <a:tc>
                  <a:txBody>
                    <a:bodyPr/>
                    <a:lstStyle/>
                    <a:p>
                      <a:pPr>
                        <a:lnSpc>
                          <a:spcPct val="107000"/>
                        </a:lnSpc>
                        <a:spcAft>
                          <a:spcPts val="0"/>
                        </a:spcAft>
                      </a:pPr>
                      <a:r>
                        <a:rPr lang="ru-RU" sz="1400" dirty="0">
                          <a:latin typeface="Calibri"/>
                          <a:ea typeface="Calibri"/>
                          <a:cs typeface="Times New Roman"/>
                        </a:rPr>
                        <a:t>Формирование перечня рабочих мест, подлежащих специальной оценке условий труда</a:t>
                      </a:r>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1400">
                          <a:latin typeface="Calibri"/>
                          <a:ea typeface="Calibri"/>
                          <a:cs typeface="Times New Roman"/>
                        </a:rPr>
                        <a:t>Специалист по охране труда, ответственное лицо, назначенное по приказу руководителя</a:t>
                      </a:r>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235746">
                <a:tc>
                  <a:txBody>
                    <a:bodyPr/>
                    <a:lstStyle/>
                    <a:p>
                      <a:pPr>
                        <a:lnSpc>
                          <a:spcPct val="107000"/>
                        </a:lnSpc>
                        <a:spcAft>
                          <a:spcPts val="0"/>
                        </a:spcAft>
                      </a:pPr>
                      <a:r>
                        <a:rPr lang="ru-RU" sz="1400" dirty="0">
                          <a:latin typeface="Calibri"/>
                          <a:ea typeface="Calibri"/>
                          <a:cs typeface="Times New Roman"/>
                        </a:rPr>
                        <a:t>Установление графика   проведения специальной оценки условий труда</a:t>
                      </a:r>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1400">
                          <a:latin typeface="Calibri"/>
                          <a:ea typeface="Calibri"/>
                          <a:cs typeface="Times New Roman"/>
                        </a:rPr>
                        <a:t>Председатель комиссии по СОУТ</a:t>
                      </a:r>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235746">
                <a:tc>
                  <a:txBody>
                    <a:bodyPr/>
                    <a:lstStyle/>
                    <a:p>
                      <a:pPr>
                        <a:lnSpc>
                          <a:spcPct val="107000"/>
                        </a:lnSpc>
                        <a:spcAft>
                          <a:spcPts val="0"/>
                        </a:spcAft>
                      </a:pPr>
                      <a:r>
                        <a:rPr lang="ru-RU" sz="1400" dirty="0">
                          <a:latin typeface="Calibri"/>
                          <a:ea typeface="Calibri"/>
                          <a:cs typeface="Times New Roman"/>
                        </a:rPr>
                        <a:t>Заключения договора со специализированной организацией</a:t>
                      </a:r>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1400">
                          <a:latin typeface="Calibri"/>
                          <a:ea typeface="Calibri"/>
                          <a:cs typeface="Times New Roman"/>
                        </a:rPr>
                        <a:t>Руководитель ОО</a:t>
                      </a:r>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707236">
                <a:tc>
                  <a:txBody>
                    <a:bodyPr/>
                    <a:lstStyle/>
                    <a:p>
                      <a:pPr>
                        <a:lnSpc>
                          <a:spcPct val="107000"/>
                        </a:lnSpc>
                        <a:spcAft>
                          <a:spcPts val="0"/>
                        </a:spcAft>
                      </a:pPr>
                      <a:r>
                        <a:rPr lang="ru-RU" sz="1400" dirty="0">
                          <a:latin typeface="Calibri"/>
                          <a:ea typeface="Calibri"/>
                          <a:cs typeface="Times New Roman"/>
                        </a:rPr>
                        <a:t>Передача специализированной организации информации о рабочих местах, подлежащих </a:t>
                      </a:r>
                      <a:r>
                        <a:rPr lang="ru-RU" sz="1400" baseline="0" dirty="0" smtClean="0">
                          <a:latin typeface="Calibri"/>
                          <a:ea typeface="Calibri"/>
                          <a:cs typeface="Times New Roman"/>
                        </a:rPr>
                        <a:t> специальной оценке условий труда</a:t>
                      </a:r>
                      <a:endParaRPr lang="ru-RU" sz="1400" dirty="0">
                        <a:latin typeface="Calibri"/>
                        <a:ea typeface="Calibri"/>
                        <a:cs typeface="Times New Roman"/>
                      </a:endParaRPr>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1400">
                          <a:latin typeface="Calibri"/>
                          <a:ea typeface="Calibri"/>
                          <a:cs typeface="Times New Roman"/>
                        </a:rPr>
                        <a:t>Председатель комиссии по СОУТ, работники рабочих мест, подлежащих СОУТ</a:t>
                      </a:r>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471490">
                <a:tc>
                  <a:txBody>
                    <a:bodyPr/>
                    <a:lstStyle/>
                    <a:p>
                      <a:pPr>
                        <a:lnSpc>
                          <a:spcPct val="107000"/>
                        </a:lnSpc>
                        <a:spcAft>
                          <a:spcPts val="0"/>
                        </a:spcAft>
                      </a:pPr>
                      <a:r>
                        <a:rPr lang="ru-RU" sz="1400" dirty="0">
                          <a:latin typeface="Calibri"/>
                          <a:ea typeface="Calibri"/>
                          <a:cs typeface="Times New Roman"/>
                        </a:rPr>
                        <a:t>Проведение исследований вредных и опасных факторов</a:t>
                      </a:r>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1400" dirty="0">
                          <a:latin typeface="Calibri"/>
                          <a:ea typeface="Calibri"/>
                          <a:cs typeface="Times New Roman"/>
                        </a:rPr>
                        <a:t>Специализированная организация</a:t>
                      </a:r>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471490">
                <a:tc>
                  <a:txBody>
                    <a:bodyPr/>
                    <a:lstStyle/>
                    <a:p>
                      <a:pPr>
                        <a:lnSpc>
                          <a:spcPct val="107000"/>
                        </a:lnSpc>
                        <a:spcAft>
                          <a:spcPts val="0"/>
                        </a:spcAft>
                      </a:pPr>
                      <a:r>
                        <a:rPr lang="ru-RU" sz="1400" dirty="0">
                          <a:latin typeface="Calibri"/>
                          <a:ea typeface="Calibri"/>
                          <a:cs typeface="Times New Roman"/>
                        </a:rPr>
                        <a:t>Утверждение результатов идентификации вредных производственных факторов</a:t>
                      </a:r>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1400" dirty="0">
                          <a:latin typeface="Calibri"/>
                          <a:ea typeface="Calibri"/>
                          <a:cs typeface="Times New Roman"/>
                        </a:rPr>
                        <a:t>Комиссия по СОУТ</a:t>
                      </a:r>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r h="471490">
                <a:tc>
                  <a:txBody>
                    <a:bodyPr/>
                    <a:lstStyle/>
                    <a:p>
                      <a:pPr>
                        <a:lnSpc>
                          <a:spcPct val="107000"/>
                        </a:lnSpc>
                        <a:spcAft>
                          <a:spcPts val="0"/>
                        </a:spcAft>
                      </a:pPr>
                      <a:r>
                        <a:rPr lang="ru-RU" sz="1400" dirty="0">
                          <a:latin typeface="Calibri"/>
                          <a:ea typeface="Calibri"/>
                          <a:cs typeface="Times New Roman"/>
                        </a:rPr>
                        <a:t>Оформление отчета о СОУТ</a:t>
                      </a:r>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1400" dirty="0">
                          <a:latin typeface="Calibri"/>
                          <a:ea typeface="Calibri"/>
                          <a:cs typeface="Times New Roman"/>
                        </a:rPr>
                        <a:t>Специализированная организация, комиссия по СОУТ</a:t>
                      </a:r>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r h="235746">
                <a:tc>
                  <a:txBody>
                    <a:bodyPr/>
                    <a:lstStyle/>
                    <a:p>
                      <a:pPr>
                        <a:lnSpc>
                          <a:spcPct val="107000"/>
                        </a:lnSpc>
                        <a:spcAft>
                          <a:spcPts val="0"/>
                        </a:spcAft>
                      </a:pPr>
                      <a:r>
                        <a:rPr lang="ru-RU" sz="1400">
                          <a:latin typeface="Calibri"/>
                          <a:ea typeface="Calibri"/>
                          <a:cs typeface="Times New Roman"/>
                        </a:rPr>
                        <a:t>Уведомление специализированной организации об утверждение отчета</a:t>
                      </a:r>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1400" dirty="0">
                          <a:latin typeface="Calibri"/>
                          <a:ea typeface="Calibri"/>
                          <a:cs typeface="Times New Roman"/>
                        </a:rPr>
                        <a:t>Председатель комиссии по СОУТ</a:t>
                      </a:r>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r h="471490">
                <a:tc>
                  <a:txBody>
                    <a:bodyPr/>
                    <a:lstStyle/>
                    <a:p>
                      <a:pPr>
                        <a:lnSpc>
                          <a:spcPct val="107000"/>
                        </a:lnSpc>
                        <a:spcAft>
                          <a:spcPts val="0"/>
                        </a:spcAft>
                      </a:pPr>
                      <a:r>
                        <a:rPr lang="ru-RU" sz="1400">
                          <a:latin typeface="Calibri"/>
                          <a:ea typeface="Calibri"/>
                          <a:cs typeface="Times New Roman"/>
                        </a:rPr>
                        <a:t>Подача декларации соответствия условий труда</a:t>
                      </a:r>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1400" dirty="0" smtClean="0">
                          <a:latin typeface="Calibri"/>
                          <a:ea typeface="Calibri"/>
                          <a:cs typeface="Times New Roman"/>
                        </a:rPr>
                        <a:t>Комиссия  </a:t>
                      </a:r>
                      <a:r>
                        <a:rPr lang="ru-RU" sz="1400" dirty="0">
                          <a:latin typeface="Calibri"/>
                          <a:ea typeface="Calibri"/>
                          <a:cs typeface="Times New Roman"/>
                        </a:rPr>
                        <a:t>по СОУТ, председатель комиссии</a:t>
                      </a:r>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9"/>
                  </a:ext>
                </a:extLst>
              </a:tr>
            </a:tbl>
          </a:graphicData>
        </a:graphic>
      </p:graphicFrame>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775597"/>
          </a:xfrm>
        </p:spPr>
        <p:txBody>
          <a:bodyPr/>
          <a:lstStyle/>
          <a:p>
            <a:pPr algn="ctr"/>
            <a:r>
              <a:rPr lang="ru-RU" sz="2800" b="1" dirty="0" smtClean="0">
                <a:solidFill>
                  <a:schemeClr val="tx1"/>
                </a:solidFill>
              </a:rPr>
              <a:t>Блок-схема</a:t>
            </a:r>
            <a:r>
              <a:rPr lang="ru-RU" sz="2800" b="1" dirty="0" smtClean="0">
                <a:solidFill>
                  <a:srgbClr val="FF0000"/>
                </a:solidFill>
              </a:rPr>
              <a:t> распределения обязанностей при проведении оценки профессиональных рисков</a:t>
            </a:r>
            <a:endParaRPr lang="ru-RU" sz="2800" b="1" dirty="0">
              <a:solidFill>
                <a:srgbClr val="FF0000"/>
              </a:solidFill>
            </a:endParaRPr>
          </a:p>
        </p:txBody>
      </p:sp>
      <p:graphicFrame>
        <p:nvGraphicFramePr>
          <p:cNvPr id="3" name="Таблица 2"/>
          <p:cNvGraphicFramePr>
            <a:graphicFrameLocks noGrp="1"/>
          </p:cNvGraphicFramePr>
          <p:nvPr>
            <p:extLst>
              <p:ext uri="{D42A27DB-BD31-4B8C-83A1-F6EECF244321}">
                <p14:modId xmlns="" xmlns:p14="http://schemas.microsoft.com/office/powerpoint/2010/main" val="3532859470"/>
              </p:ext>
            </p:extLst>
          </p:nvPr>
        </p:nvGraphicFramePr>
        <p:xfrm>
          <a:off x="500034" y="1071547"/>
          <a:ext cx="8286808" cy="5687868"/>
        </p:xfrm>
        <a:graphic>
          <a:graphicData uri="http://schemas.openxmlformats.org/drawingml/2006/table">
            <a:tbl>
              <a:tblPr/>
              <a:tblGrid>
                <a:gridCol w="5440118">
                  <a:extLst>
                    <a:ext uri="{9D8B030D-6E8A-4147-A177-3AD203B41FA5}">
                      <a16:colId xmlns="" xmlns:a16="http://schemas.microsoft.com/office/drawing/2014/main" val="20000"/>
                    </a:ext>
                  </a:extLst>
                </a:gridCol>
                <a:gridCol w="2846690">
                  <a:extLst>
                    <a:ext uri="{9D8B030D-6E8A-4147-A177-3AD203B41FA5}">
                      <a16:colId xmlns="" xmlns:a16="http://schemas.microsoft.com/office/drawing/2014/main" val="20001"/>
                    </a:ext>
                  </a:extLst>
                </a:gridCol>
              </a:tblGrid>
              <a:tr h="471490">
                <a:tc>
                  <a:txBody>
                    <a:bodyPr/>
                    <a:lstStyle/>
                    <a:p>
                      <a:r>
                        <a:rPr lang="ru-RU" dirty="0" smtClean="0"/>
                        <a:t>Издание приказа о создании комиссии по оценке профессиональных рисков</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Руководитель ОО</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942982">
                <a:tc>
                  <a:txBody>
                    <a:bodyPr/>
                    <a:lstStyle/>
                    <a:p>
                      <a:r>
                        <a:rPr lang="ru-RU" dirty="0" smtClean="0"/>
                        <a:t>Разработка Положения об оценке профессиональных рисков</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Специалист по охране труда, либо лицо, назначенное по приказу</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235746">
                <a:tc>
                  <a:txBody>
                    <a:bodyPr/>
                    <a:lstStyle/>
                    <a:p>
                      <a:r>
                        <a:rPr lang="ru-RU" dirty="0" smtClean="0"/>
                        <a:t>Ознакомление</a:t>
                      </a:r>
                      <a:r>
                        <a:rPr lang="ru-RU" baseline="0" dirty="0" smtClean="0"/>
                        <a:t> членов комиссии с нормативными правовыми актами по организации оценки профессиональных рисков</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Специалист по охране труда</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235746">
                <a:tc>
                  <a:txBody>
                    <a:bodyPr/>
                    <a:lstStyle/>
                    <a:p>
                      <a:r>
                        <a:rPr lang="ru-RU" dirty="0" smtClean="0"/>
                        <a:t>Формирование перечня профессиональных рисков</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Работники</a:t>
                      </a:r>
                      <a:r>
                        <a:rPr lang="ru-RU" baseline="0" dirty="0" smtClean="0"/>
                        <a:t> рабочих мест, на которых проводится ОПР</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707236">
                <a:tc>
                  <a:txBody>
                    <a:bodyPr/>
                    <a:lstStyle/>
                    <a:p>
                      <a:r>
                        <a:rPr lang="ru-RU" dirty="0" smtClean="0"/>
                        <a:t>Оценка уровней профессиональных рисков (высокий, значительный, незначительный, низкий)</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Члены комиссии по оценке профессиональных рисков</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471490">
                <a:tc>
                  <a:txBody>
                    <a:bodyPr/>
                    <a:lstStyle/>
                    <a:p>
                      <a:r>
                        <a:rPr lang="ru-RU" dirty="0" smtClean="0"/>
                        <a:t>Оформление карт оценки профессиональных рисков</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Члены комиссии по оценке профессиональных рисков</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471490">
                <a:tc>
                  <a:txBody>
                    <a:bodyPr/>
                    <a:lstStyle/>
                    <a:p>
                      <a:r>
                        <a:rPr lang="ru-RU" dirty="0" smtClean="0"/>
                        <a:t>Разработка мероприятий по снижению, либо контролю уровней</a:t>
                      </a:r>
                      <a:r>
                        <a:rPr lang="ru-RU" baseline="0" dirty="0" smtClean="0"/>
                        <a:t> рисков</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Руководитель ОО, административно-хозяйственные службы</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r h="471490">
                <a:tc>
                  <a:txBody>
                    <a:bodyPr/>
                    <a:lstStyle/>
                    <a:p>
                      <a:endParaRPr lang="ru-RU"/>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bl>
          </a:graphicData>
        </a:graphic>
      </p:graphicFrame>
    </p:spTree>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387798"/>
          </a:xfrm>
        </p:spPr>
        <p:txBody>
          <a:bodyPr/>
          <a:lstStyle/>
          <a:p>
            <a:pPr algn="ctr"/>
            <a:r>
              <a:rPr lang="ru-RU" sz="2800" b="1" dirty="0" smtClean="0">
                <a:solidFill>
                  <a:schemeClr val="tx1"/>
                </a:solidFill>
              </a:rPr>
              <a:t>Блок-схема </a:t>
            </a:r>
            <a:r>
              <a:rPr lang="ru-RU" sz="2800" b="1" dirty="0" smtClean="0">
                <a:solidFill>
                  <a:srgbClr val="FF0000"/>
                </a:solidFill>
              </a:rPr>
              <a:t>обеспечения работников СИЗ и ДСИЗ</a:t>
            </a:r>
            <a:endParaRPr lang="ru-RU" sz="2800" b="1" dirty="0">
              <a:solidFill>
                <a:srgbClr val="FF0000"/>
              </a:solidFill>
            </a:endParaRPr>
          </a:p>
        </p:txBody>
      </p:sp>
      <p:graphicFrame>
        <p:nvGraphicFramePr>
          <p:cNvPr id="3" name="Таблица 2"/>
          <p:cNvGraphicFramePr>
            <a:graphicFrameLocks noGrp="1"/>
          </p:cNvGraphicFramePr>
          <p:nvPr>
            <p:extLst>
              <p:ext uri="{D42A27DB-BD31-4B8C-83A1-F6EECF244321}">
                <p14:modId xmlns="" xmlns:p14="http://schemas.microsoft.com/office/powerpoint/2010/main" val="2522337344"/>
              </p:ext>
            </p:extLst>
          </p:nvPr>
        </p:nvGraphicFramePr>
        <p:xfrm>
          <a:off x="467544" y="836712"/>
          <a:ext cx="8286808" cy="5057782"/>
        </p:xfrm>
        <a:graphic>
          <a:graphicData uri="http://schemas.openxmlformats.org/drawingml/2006/table">
            <a:tbl>
              <a:tblPr/>
              <a:tblGrid>
                <a:gridCol w="5648081">
                  <a:extLst>
                    <a:ext uri="{9D8B030D-6E8A-4147-A177-3AD203B41FA5}">
                      <a16:colId xmlns="" xmlns:a16="http://schemas.microsoft.com/office/drawing/2014/main" val="20000"/>
                    </a:ext>
                  </a:extLst>
                </a:gridCol>
                <a:gridCol w="2638727">
                  <a:extLst>
                    <a:ext uri="{9D8B030D-6E8A-4147-A177-3AD203B41FA5}">
                      <a16:colId xmlns="" xmlns:a16="http://schemas.microsoft.com/office/drawing/2014/main" val="20001"/>
                    </a:ext>
                  </a:extLst>
                </a:gridCol>
              </a:tblGrid>
              <a:tr h="471490">
                <a:tc>
                  <a:txBody>
                    <a:bodyPr/>
                    <a:lstStyle/>
                    <a:p>
                      <a:r>
                        <a:rPr lang="ru-RU" dirty="0" smtClean="0"/>
                        <a:t>Разработка</a:t>
                      </a:r>
                      <a:r>
                        <a:rPr lang="ru-RU" baseline="0" dirty="0" smtClean="0"/>
                        <a:t> Положения о порядке обеспечения работников СИЗ</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Специалист по охране труда, либо лицо назначенное по приказу</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942982">
                <a:tc>
                  <a:txBody>
                    <a:bodyPr/>
                    <a:lstStyle/>
                    <a:p>
                      <a:r>
                        <a:rPr lang="ru-RU" dirty="0" smtClean="0"/>
                        <a:t>Формирование Норм</a:t>
                      </a:r>
                      <a:r>
                        <a:rPr lang="ru-RU" baseline="0" dirty="0" smtClean="0"/>
                        <a:t> выдачи СИЗ, ДСИЗ по ЕТН</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Комиссия</a:t>
                      </a:r>
                      <a:r>
                        <a:rPr lang="ru-RU" baseline="0" dirty="0" smtClean="0"/>
                        <a:t> по формированию Норм выдачи СИЗ и ДСИЗ</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235746">
                <a:tc>
                  <a:txBody>
                    <a:bodyPr/>
                    <a:lstStyle/>
                    <a:p>
                      <a:r>
                        <a:rPr lang="ru-RU" dirty="0" smtClean="0"/>
                        <a:t>Приказ об организации обеспечения СИЗ И ДСИЗ</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Руководитель ОО</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235746">
                <a:tc>
                  <a:txBody>
                    <a:bodyPr/>
                    <a:lstStyle/>
                    <a:p>
                      <a:r>
                        <a:rPr lang="ru-RU" dirty="0" smtClean="0"/>
                        <a:t>Приказ</a:t>
                      </a:r>
                      <a:r>
                        <a:rPr lang="ru-RU" baseline="0" dirty="0" smtClean="0"/>
                        <a:t> о назначении ответственного лица за хранение и своевременное осуществление химчистки, стирки, ремонт СИЗ</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Руководитель</a:t>
                      </a:r>
                      <a:r>
                        <a:rPr lang="ru-RU" baseline="0" dirty="0" smtClean="0"/>
                        <a:t> ОО</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707236">
                <a:tc>
                  <a:txBody>
                    <a:bodyPr/>
                    <a:lstStyle/>
                    <a:p>
                      <a:r>
                        <a:rPr lang="ru-RU" dirty="0" smtClean="0"/>
                        <a:t>Инструктирование работников по применению СИЗ</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Специалист по охране труда, ответственное лицо, назначенное по приказу</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471490">
                <a:tc>
                  <a:txBody>
                    <a:bodyPr/>
                    <a:lstStyle/>
                    <a:p>
                      <a:r>
                        <a:rPr lang="ru-RU" dirty="0" smtClean="0"/>
                        <a:t>Документирование выдачи СИЗ, оформление Личных карточек выдачи СИЗ и ДСИЗ</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Заместитель по хозяйственной работе</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235746">
                <a:tc>
                  <a:txBody>
                    <a:bodyPr/>
                    <a:lstStyle/>
                    <a:p>
                      <a:r>
                        <a:rPr lang="ru-RU" dirty="0" smtClean="0"/>
                        <a:t>Вывод из эксплуатации, утилизация СИЗ</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Заместитель по хозяйственной работе</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bl>
          </a:graphicData>
        </a:graphic>
      </p:graphicFrame>
    </p:spTree>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775597"/>
          </a:xfrm>
        </p:spPr>
        <p:txBody>
          <a:bodyPr/>
          <a:lstStyle/>
          <a:p>
            <a:pPr algn="ctr"/>
            <a:r>
              <a:rPr lang="ru-RU" sz="2800" b="1" dirty="0" smtClean="0">
                <a:solidFill>
                  <a:schemeClr val="tx1"/>
                </a:solidFill>
              </a:rPr>
              <a:t>Блок- схема </a:t>
            </a:r>
            <a:r>
              <a:rPr lang="ru-RU" sz="2800" b="1" dirty="0" smtClean="0">
                <a:solidFill>
                  <a:srgbClr val="FF0000"/>
                </a:solidFill>
              </a:rPr>
              <a:t>распределения обязанностей по организации медицинских осмотров  </a:t>
            </a:r>
            <a:endParaRPr lang="ru-RU" sz="2800" b="1" dirty="0">
              <a:solidFill>
                <a:srgbClr val="FF0000"/>
              </a:solidFill>
            </a:endParaRPr>
          </a:p>
        </p:txBody>
      </p:sp>
      <p:graphicFrame>
        <p:nvGraphicFramePr>
          <p:cNvPr id="3" name="Таблица 2"/>
          <p:cNvGraphicFramePr>
            <a:graphicFrameLocks noGrp="1"/>
          </p:cNvGraphicFramePr>
          <p:nvPr>
            <p:extLst>
              <p:ext uri="{D42A27DB-BD31-4B8C-83A1-F6EECF244321}">
                <p14:modId xmlns="" xmlns:p14="http://schemas.microsoft.com/office/powerpoint/2010/main" val="403560964"/>
              </p:ext>
            </p:extLst>
          </p:nvPr>
        </p:nvGraphicFramePr>
        <p:xfrm>
          <a:off x="500034" y="1071547"/>
          <a:ext cx="8286808" cy="3763330"/>
        </p:xfrm>
        <a:graphic>
          <a:graphicData uri="http://schemas.openxmlformats.org/drawingml/2006/table">
            <a:tbl>
              <a:tblPr/>
              <a:tblGrid>
                <a:gridCol w="5648081">
                  <a:extLst>
                    <a:ext uri="{9D8B030D-6E8A-4147-A177-3AD203B41FA5}">
                      <a16:colId xmlns="" xmlns:a16="http://schemas.microsoft.com/office/drawing/2014/main" val="20000"/>
                    </a:ext>
                  </a:extLst>
                </a:gridCol>
                <a:gridCol w="2638727">
                  <a:extLst>
                    <a:ext uri="{9D8B030D-6E8A-4147-A177-3AD203B41FA5}">
                      <a16:colId xmlns="" xmlns:a16="http://schemas.microsoft.com/office/drawing/2014/main" val="20001"/>
                    </a:ext>
                  </a:extLst>
                </a:gridCol>
              </a:tblGrid>
              <a:tr h="471490">
                <a:tc>
                  <a:txBody>
                    <a:bodyPr/>
                    <a:lstStyle/>
                    <a:p>
                      <a:r>
                        <a:rPr lang="ru-RU" dirty="0" smtClean="0"/>
                        <a:t>Формирование списка лиц (контингента)  на предварительный (периодический) медицинский</a:t>
                      </a:r>
                      <a:r>
                        <a:rPr lang="ru-RU" baseline="0" dirty="0" smtClean="0"/>
                        <a:t> </a:t>
                      </a:r>
                      <a:r>
                        <a:rPr lang="ru-RU" dirty="0" smtClean="0"/>
                        <a:t>осмотр</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Руководитель ОО, работник кадровой службы</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440661">
                <a:tc>
                  <a:txBody>
                    <a:bodyPr/>
                    <a:lstStyle/>
                    <a:p>
                      <a:r>
                        <a:rPr lang="ru-RU" dirty="0" smtClean="0"/>
                        <a:t>Заключение</a:t>
                      </a:r>
                      <a:r>
                        <a:rPr lang="ru-RU" baseline="0" dirty="0" smtClean="0"/>
                        <a:t> договора с медицинской организацией на проведение медицинского освидетельствования сотрудников организации</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Руководитель</a:t>
                      </a:r>
                      <a:r>
                        <a:rPr lang="ru-RU" baseline="0" dirty="0" smtClean="0"/>
                        <a:t> ОО</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235746">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ru-RU" dirty="0" smtClean="0"/>
                        <a:t>Журнал учета выдачи направлений на медицинский осмотр</a:t>
                      </a:r>
                    </a:p>
                    <a:p>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Секретарь учебной части</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235746">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ru-RU" dirty="0" smtClean="0"/>
                        <a:t>Приказ о направлении на </a:t>
                      </a:r>
                      <a:r>
                        <a:rPr lang="ru-RU" dirty="0" err="1" smtClean="0"/>
                        <a:t>предрейсовые</a:t>
                      </a:r>
                      <a:r>
                        <a:rPr lang="ru-RU" dirty="0" smtClean="0"/>
                        <a:t> медицинские осмотры</a:t>
                      </a:r>
                    </a:p>
                    <a:p>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Руководитель ОО</a:t>
                      </a:r>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471490">
                <a:tc>
                  <a:txBody>
                    <a:bodyPr/>
                    <a:lstStyle/>
                    <a:p>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dirty="0"/>
                    </a:p>
                  </a:txBody>
                  <a:tcPr marL="59727" marR="5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bl>
          </a:graphicData>
        </a:graphic>
      </p:graphicFrame>
    </p:spTree>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381000" y="230188"/>
            <a:ext cx="8382000" cy="664797"/>
          </a:xfrm>
        </p:spPr>
        <p:txBody>
          <a:bodyPr/>
          <a:lstStyle/>
          <a:p>
            <a:r>
              <a:rPr lang="ru-RU" sz="2400" b="1" kern="0" spc="0" dirty="0">
                <a:ln>
                  <a:noFill/>
                </a:ln>
                <a:solidFill>
                  <a:srgbClr val="FF0000"/>
                </a:solidFill>
                <a:effectLst/>
                <a:latin typeface="Times New Roman"/>
                <a:cs typeface="Times New Roman"/>
              </a:rPr>
              <a:t>Процедуры,</a:t>
            </a:r>
            <a:r>
              <a:rPr lang="ru-RU" sz="2400" b="1" kern="0" spc="-65" dirty="0">
                <a:ln>
                  <a:noFill/>
                </a:ln>
                <a:solidFill>
                  <a:srgbClr val="FF0000"/>
                </a:solidFill>
                <a:effectLst/>
                <a:latin typeface="Times New Roman"/>
                <a:cs typeface="Times New Roman"/>
              </a:rPr>
              <a:t> </a:t>
            </a:r>
            <a:r>
              <a:rPr lang="ru-RU" sz="2400" b="1" kern="0" spc="-10" dirty="0">
                <a:ln>
                  <a:noFill/>
                </a:ln>
                <a:solidFill>
                  <a:srgbClr val="FF0000"/>
                </a:solidFill>
                <a:effectLst/>
                <a:latin typeface="Times New Roman"/>
                <a:cs typeface="Times New Roman"/>
              </a:rPr>
              <a:t>направленные</a:t>
            </a:r>
            <a:r>
              <a:rPr lang="ru-RU" sz="2400" b="1" kern="0" spc="-40" dirty="0">
                <a:ln>
                  <a:noFill/>
                </a:ln>
                <a:solidFill>
                  <a:srgbClr val="FF0000"/>
                </a:solidFill>
                <a:effectLst/>
                <a:latin typeface="Times New Roman"/>
                <a:cs typeface="Times New Roman"/>
              </a:rPr>
              <a:t> </a:t>
            </a:r>
            <a:r>
              <a:rPr lang="ru-RU" sz="2400" b="1" kern="0" spc="0" dirty="0">
                <a:ln>
                  <a:noFill/>
                </a:ln>
                <a:solidFill>
                  <a:srgbClr val="FF0000"/>
                </a:solidFill>
                <a:effectLst/>
                <a:latin typeface="Times New Roman"/>
                <a:cs typeface="Times New Roman"/>
              </a:rPr>
              <a:t>на</a:t>
            </a:r>
            <a:r>
              <a:rPr lang="ru-RU" sz="2400" b="1" kern="0" spc="-30" dirty="0">
                <a:ln>
                  <a:noFill/>
                </a:ln>
                <a:solidFill>
                  <a:srgbClr val="FF0000"/>
                </a:solidFill>
                <a:effectLst/>
                <a:latin typeface="Times New Roman"/>
                <a:cs typeface="Times New Roman"/>
              </a:rPr>
              <a:t> </a:t>
            </a:r>
            <a:r>
              <a:rPr lang="ru-RU" sz="2400" b="1" kern="0" spc="0" dirty="0">
                <a:ln>
                  <a:noFill/>
                </a:ln>
                <a:solidFill>
                  <a:srgbClr val="FF0000"/>
                </a:solidFill>
                <a:effectLst/>
                <a:latin typeface="Times New Roman"/>
                <a:cs typeface="Times New Roman"/>
              </a:rPr>
              <a:t>достижение</a:t>
            </a:r>
            <a:r>
              <a:rPr lang="ru-RU" sz="2400" b="1" kern="0" spc="-60" dirty="0">
                <a:ln>
                  <a:noFill/>
                </a:ln>
                <a:solidFill>
                  <a:srgbClr val="FF0000"/>
                </a:solidFill>
                <a:effectLst/>
                <a:latin typeface="Times New Roman"/>
                <a:cs typeface="Times New Roman"/>
              </a:rPr>
              <a:t> </a:t>
            </a:r>
            <a:r>
              <a:rPr lang="ru-RU" sz="2400" b="1" kern="0" spc="0" dirty="0">
                <a:ln>
                  <a:noFill/>
                </a:ln>
                <a:solidFill>
                  <a:srgbClr val="FF0000"/>
                </a:solidFill>
                <a:effectLst/>
                <a:latin typeface="Times New Roman"/>
                <a:cs typeface="Times New Roman"/>
              </a:rPr>
              <a:t>целей</a:t>
            </a:r>
            <a:r>
              <a:rPr lang="ru-RU" sz="2400" b="1" kern="0" spc="-35" dirty="0">
                <a:ln>
                  <a:noFill/>
                </a:ln>
                <a:solidFill>
                  <a:srgbClr val="FF0000"/>
                </a:solidFill>
                <a:effectLst/>
                <a:latin typeface="Times New Roman"/>
                <a:cs typeface="Times New Roman"/>
              </a:rPr>
              <a:t> </a:t>
            </a:r>
            <a:r>
              <a:rPr lang="ru-RU" sz="2400" b="1" kern="0" spc="-10" dirty="0">
                <a:ln>
                  <a:noFill/>
                </a:ln>
                <a:solidFill>
                  <a:srgbClr val="FF0000"/>
                </a:solidFill>
                <a:effectLst/>
                <a:latin typeface="Times New Roman"/>
                <a:cs typeface="Times New Roman"/>
              </a:rPr>
              <a:t>работодателя</a:t>
            </a:r>
            <a:r>
              <a:rPr lang="ru-RU" sz="2400" b="1" kern="0" spc="-65" dirty="0">
                <a:ln>
                  <a:noFill/>
                </a:ln>
                <a:solidFill>
                  <a:srgbClr val="FF0000"/>
                </a:solidFill>
                <a:effectLst/>
                <a:latin typeface="Times New Roman"/>
                <a:cs typeface="Times New Roman"/>
              </a:rPr>
              <a:t> </a:t>
            </a:r>
            <a:r>
              <a:rPr lang="ru-RU" sz="2400" b="1" kern="0" spc="0" dirty="0">
                <a:ln>
                  <a:noFill/>
                </a:ln>
                <a:solidFill>
                  <a:srgbClr val="FF0000"/>
                </a:solidFill>
                <a:effectLst/>
                <a:latin typeface="Times New Roman"/>
                <a:cs typeface="Times New Roman"/>
              </a:rPr>
              <a:t>в</a:t>
            </a:r>
            <a:r>
              <a:rPr lang="ru-RU" sz="2400" b="1" kern="0" spc="-45" dirty="0">
                <a:ln>
                  <a:noFill/>
                </a:ln>
                <a:solidFill>
                  <a:srgbClr val="FF0000"/>
                </a:solidFill>
                <a:effectLst/>
                <a:latin typeface="Times New Roman"/>
                <a:cs typeface="Times New Roman"/>
              </a:rPr>
              <a:t> </a:t>
            </a:r>
            <a:r>
              <a:rPr lang="ru-RU" sz="2400" b="1" kern="0" spc="0" dirty="0">
                <a:ln>
                  <a:noFill/>
                </a:ln>
                <a:solidFill>
                  <a:srgbClr val="FF0000"/>
                </a:solidFill>
                <a:effectLst/>
                <a:latin typeface="Times New Roman"/>
                <a:cs typeface="Times New Roman"/>
              </a:rPr>
              <a:t>области</a:t>
            </a:r>
            <a:r>
              <a:rPr lang="ru-RU" sz="2400" b="1" kern="0" spc="-45" dirty="0">
                <a:ln>
                  <a:noFill/>
                </a:ln>
                <a:solidFill>
                  <a:srgbClr val="FF0000"/>
                </a:solidFill>
                <a:effectLst/>
                <a:latin typeface="Times New Roman"/>
                <a:cs typeface="Times New Roman"/>
              </a:rPr>
              <a:t> </a:t>
            </a:r>
            <a:r>
              <a:rPr lang="ru-RU" sz="2400" b="1" kern="0" spc="-10" dirty="0">
                <a:ln>
                  <a:noFill/>
                </a:ln>
                <a:solidFill>
                  <a:srgbClr val="FF0000"/>
                </a:solidFill>
                <a:effectLst/>
                <a:latin typeface="Times New Roman"/>
                <a:cs typeface="Times New Roman"/>
              </a:rPr>
              <a:t>охраны труда</a:t>
            </a:r>
            <a:endParaRPr lang="ru-RU" sz="2400" dirty="0">
              <a:solidFill>
                <a:srgbClr val="FF0000"/>
              </a:solidFill>
            </a:endParaRPr>
          </a:p>
        </p:txBody>
      </p:sp>
      <p:sp>
        <p:nvSpPr>
          <p:cNvPr id="4" name="Текст 3"/>
          <p:cNvSpPr>
            <a:spLocks noGrp="1"/>
          </p:cNvSpPr>
          <p:nvPr>
            <p:ph type="body" sz="quarter" idx="10"/>
          </p:nvPr>
        </p:nvSpPr>
        <p:spPr>
          <a:xfrm>
            <a:off x="381000" y="1052736"/>
            <a:ext cx="8382000" cy="5666167"/>
          </a:xfrm>
        </p:spPr>
        <p:txBody>
          <a:bodyPr/>
          <a:lstStyle/>
          <a:p>
            <a:pPr marL="0" indent="0">
              <a:buNone/>
            </a:pPr>
            <a:r>
              <a:rPr lang="ru-RU" sz="1800" dirty="0" smtClean="0">
                <a:solidFill>
                  <a:srgbClr val="FF0000"/>
                </a:solidFill>
                <a:latin typeface="Times New Roman" panose="02020603050405020304" pitchFamily="18" charset="0"/>
                <a:cs typeface="Times New Roman" panose="02020603050405020304" pitchFamily="18" charset="0"/>
              </a:rPr>
              <a:t>Базовые процессы </a:t>
            </a:r>
          </a:p>
          <a:p>
            <a:pPr marL="0" indent="0">
              <a:buNone/>
            </a:pPr>
            <a:r>
              <a:rPr lang="ru-RU" sz="1600" dirty="0" smtClean="0">
                <a:latin typeface="Times New Roman" panose="02020603050405020304" pitchFamily="18" charset="0"/>
                <a:cs typeface="Times New Roman" panose="02020603050405020304" pitchFamily="18" charset="0"/>
              </a:rPr>
              <a:t>- специальная оценка условий труда;</a:t>
            </a:r>
          </a:p>
          <a:p>
            <a:pPr marL="0" indent="0">
              <a:buNone/>
            </a:pPr>
            <a:r>
              <a:rPr lang="ru-RU" sz="1600" dirty="0" smtClean="0">
                <a:latin typeface="Times New Roman" panose="02020603050405020304" pitchFamily="18" charset="0"/>
                <a:cs typeface="Times New Roman" panose="02020603050405020304" pitchFamily="18" charset="0"/>
              </a:rPr>
              <a:t>- оценка профессиональных рисков</a:t>
            </a:r>
          </a:p>
          <a:p>
            <a:pPr marL="0" indent="0">
              <a:buNone/>
            </a:pPr>
            <a:r>
              <a:rPr lang="ru-RU" sz="1600" i="1" dirty="0" smtClean="0">
                <a:solidFill>
                  <a:srgbClr val="FF0000"/>
                </a:solidFill>
                <a:latin typeface="Times New Roman" panose="02020603050405020304" pitchFamily="18" charset="0"/>
                <a:cs typeface="Times New Roman" panose="02020603050405020304" pitchFamily="18" charset="0"/>
              </a:rPr>
              <a:t>Процессы</a:t>
            </a:r>
            <a:r>
              <a:rPr lang="ru-RU" sz="1600" dirty="0" smtClean="0">
                <a:latin typeface="Times New Roman" panose="02020603050405020304" pitchFamily="18" charset="0"/>
                <a:cs typeface="Times New Roman" panose="02020603050405020304" pitchFamily="18" charset="0"/>
              </a:rPr>
              <a:t>, направленные на обеспечение допуска работника к самостоятельной работе</a:t>
            </a:r>
          </a:p>
          <a:p>
            <a:pPr marL="0" indent="0">
              <a:buNone/>
            </a:pPr>
            <a:r>
              <a:rPr lang="ru-RU" sz="1600" dirty="0" smtClean="0">
                <a:latin typeface="Times New Roman" panose="02020603050405020304" pitchFamily="18" charset="0"/>
                <a:cs typeface="Times New Roman" panose="02020603050405020304" pitchFamily="18" charset="0"/>
              </a:rPr>
              <a:t>- проведение медицинских  осмотров и освидетельствований работников;</a:t>
            </a:r>
          </a:p>
          <a:p>
            <a:pPr marL="0" indent="0">
              <a:buNone/>
            </a:pPr>
            <a:r>
              <a:rPr lang="ru-RU" sz="1600" dirty="0" smtClean="0">
                <a:latin typeface="Times New Roman" panose="02020603050405020304" pitchFamily="18" charset="0"/>
                <a:cs typeface="Times New Roman" panose="02020603050405020304" pitchFamily="18" charset="0"/>
              </a:rPr>
              <a:t>- проведение обучения работников;</a:t>
            </a:r>
          </a:p>
          <a:p>
            <a:pPr marL="0" indent="0">
              <a:buNone/>
            </a:pPr>
            <a:r>
              <a:rPr lang="ru-RU" sz="1600" dirty="0" smtClean="0">
                <a:latin typeface="Times New Roman" panose="02020603050405020304" pitchFamily="18" charset="0"/>
                <a:cs typeface="Times New Roman" panose="02020603050405020304" pitchFamily="18" charset="0"/>
              </a:rPr>
              <a:t>- обеспечение работников средствами индивидуальной защиты (далее СИЗ);</a:t>
            </a:r>
          </a:p>
          <a:p>
            <a:pPr marL="0" indent="0">
              <a:buNone/>
            </a:pPr>
            <a:r>
              <a:rPr lang="ru-RU" sz="1600" dirty="0" smtClean="0">
                <a:latin typeface="Times New Roman" panose="02020603050405020304" pitchFamily="18" charset="0"/>
                <a:cs typeface="Times New Roman" panose="02020603050405020304" pitchFamily="18" charset="0"/>
              </a:rPr>
              <a:t>- информирование работников и взаимодействие с ними</a:t>
            </a:r>
          </a:p>
          <a:p>
            <a:pPr marL="0" indent="0">
              <a:buNone/>
            </a:pPr>
            <a:r>
              <a:rPr lang="ru-RU" sz="1600" i="1" dirty="0" smtClean="0">
                <a:solidFill>
                  <a:srgbClr val="FF0000"/>
                </a:solidFill>
                <a:latin typeface="Times New Roman" panose="02020603050405020304" pitchFamily="18" charset="0"/>
                <a:cs typeface="Times New Roman" panose="02020603050405020304" pitchFamily="18" charset="0"/>
              </a:rPr>
              <a:t>Процессы</a:t>
            </a:r>
            <a:r>
              <a:rPr lang="ru-RU" sz="1600" dirty="0" smtClean="0">
                <a:latin typeface="Times New Roman" panose="02020603050405020304" pitchFamily="18" charset="0"/>
                <a:cs typeface="Times New Roman" panose="02020603050405020304" pitchFamily="18" charset="0"/>
              </a:rPr>
              <a:t>, направленные на обеспечение безопасности производственной среды</a:t>
            </a:r>
          </a:p>
          <a:p>
            <a:pPr marL="0" indent="0">
              <a:buNone/>
            </a:pPr>
            <a:r>
              <a:rPr lang="ru-RU" sz="1600" dirty="0" smtClean="0">
                <a:latin typeface="Times New Roman" panose="02020603050405020304" pitchFamily="18" charset="0"/>
                <a:cs typeface="Times New Roman" panose="02020603050405020304" pitchFamily="18" charset="0"/>
              </a:rPr>
              <a:t>- обеспечение безопасности работников при эксплуатации зданий и сооружений;</a:t>
            </a:r>
          </a:p>
          <a:p>
            <a:pPr marL="0" indent="0">
              <a:buNone/>
            </a:pPr>
            <a:r>
              <a:rPr lang="ru-RU" sz="1600" dirty="0" smtClean="0">
                <a:latin typeface="Times New Roman" panose="02020603050405020304" pitchFamily="18" charset="0"/>
                <a:cs typeface="Times New Roman" panose="02020603050405020304" pitchFamily="18" charset="0"/>
              </a:rPr>
              <a:t>- обеспечение безопасности работников при эксплуатации оборудования;</a:t>
            </a:r>
          </a:p>
          <a:p>
            <a:pPr marL="0" indent="0">
              <a:buNone/>
            </a:pPr>
            <a:r>
              <a:rPr lang="ru-RU" sz="1600" dirty="0" smtClean="0">
                <a:latin typeface="Times New Roman" panose="02020603050405020304" pitchFamily="18" charset="0"/>
                <a:cs typeface="Times New Roman" panose="02020603050405020304" pitchFamily="18" charset="0"/>
              </a:rPr>
              <a:t>- обеспечение безопасности при осуществлении технологических процессов;</a:t>
            </a:r>
          </a:p>
          <a:p>
            <a:pPr marL="0" indent="0">
              <a:buNone/>
            </a:pPr>
            <a:r>
              <a:rPr lang="ru-RU" sz="1600" dirty="0" smtClean="0">
                <a:latin typeface="Times New Roman" panose="02020603050405020304" pitchFamily="18" charset="0"/>
                <a:cs typeface="Times New Roman" panose="02020603050405020304" pitchFamily="18" charset="0"/>
              </a:rPr>
              <a:t>- обеспечение безопасности при эксплуатации применяемых инструментов;</a:t>
            </a:r>
          </a:p>
          <a:p>
            <a:pPr marL="0" indent="0">
              <a:buNone/>
            </a:pPr>
            <a:r>
              <a:rPr lang="ru-RU" sz="1600" dirty="0" smtClean="0">
                <a:latin typeface="Times New Roman" panose="02020603050405020304" pitchFamily="18" charset="0"/>
                <a:cs typeface="Times New Roman" panose="02020603050405020304" pitchFamily="18" charset="0"/>
              </a:rPr>
              <a:t>- обеспечение безопасности при применении сырья и материалов; </a:t>
            </a:r>
          </a:p>
          <a:p>
            <a:pPr marL="0" indent="0">
              <a:buNone/>
            </a:pPr>
            <a:r>
              <a:rPr lang="ru-RU" sz="1600" dirty="0" smtClean="0">
                <a:latin typeface="Times New Roman" panose="02020603050405020304" pitchFamily="18" charset="0"/>
                <a:cs typeface="Times New Roman" panose="02020603050405020304" pitchFamily="18" charset="0"/>
              </a:rPr>
              <a:t>- обеспечение безопасности работников подрядных организаций;</a:t>
            </a:r>
          </a:p>
          <a:p>
            <a:pPr marL="0" indent="0">
              <a:buNone/>
            </a:pPr>
            <a:r>
              <a:rPr lang="ru-RU" sz="1600" dirty="0" smtClean="0">
                <a:latin typeface="Times New Roman" panose="02020603050405020304" pitchFamily="18" charset="0"/>
                <a:cs typeface="Times New Roman" panose="02020603050405020304" pitchFamily="18" charset="0"/>
              </a:rPr>
              <a:t>- санитарно-бытовое обеспечение;</a:t>
            </a:r>
          </a:p>
          <a:p>
            <a:pPr marL="0" indent="0">
              <a:buNone/>
            </a:pPr>
            <a:r>
              <a:rPr lang="ru-RU" sz="1600" dirty="0" smtClean="0">
                <a:latin typeface="Times New Roman" panose="02020603050405020304" pitchFamily="18" charset="0"/>
                <a:cs typeface="Times New Roman" panose="02020603050405020304" pitchFamily="18" charset="0"/>
              </a:rPr>
              <a:t>- организация режимов труда и отдыха;</a:t>
            </a:r>
          </a:p>
          <a:p>
            <a:pPr marL="0" indent="0">
              <a:buNone/>
            </a:pPr>
            <a:r>
              <a:rPr lang="ru-RU" sz="1600" kern="100" dirty="0" smtClean="0">
                <a:latin typeface="Times New Roman" panose="02020603050405020304" pitchFamily="18" charset="0"/>
                <a:ea typeface="Lucida Sans Unicode" panose="020B0602030504020204" pitchFamily="34" charset="0"/>
              </a:rPr>
              <a:t>- реагирование </a:t>
            </a:r>
            <a:r>
              <a:rPr lang="ru-RU" sz="1600" kern="100" dirty="0">
                <a:latin typeface="Times New Roman" panose="02020603050405020304" pitchFamily="18" charset="0"/>
                <a:ea typeface="Lucida Sans Unicode" panose="020B0602030504020204" pitchFamily="34" charset="0"/>
              </a:rPr>
              <a:t>на аварии, несчастные случаи, микротравмы, профессиональные заболевания</a:t>
            </a:r>
            <a:endParaRPr lang="ru-RU" sz="1600" dirty="0" smtClean="0">
              <a:latin typeface="Times New Roman" panose="02020603050405020304" pitchFamily="18" charset="0"/>
              <a:cs typeface="Times New Roman" panose="02020603050405020304" pitchFamily="18" charset="0"/>
            </a:endParaRPr>
          </a:p>
          <a:p>
            <a:pPr>
              <a:buFontTx/>
              <a:buChar char="-"/>
            </a:pPr>
            <a:endParaRPr lang="ru-RU" sz="1600" dirty="0" smtClean="0">
              <a:latin typeface="Times New Roman" panose="02020603050405020304" pitchFamily="18" charset="0"/>
              <a:cs typeface="Times New Roman" panose="02020603050405020304" pitchFamily="18" charset="0"/>
            </a:endParaRPr>
          </a:p>
          <a:p>
            <a:pPr>
              <a:buFontTx/>
              <a:buChar char="-"/>
            </a:pPr>
            <a:endParaRPr lang="ru-RU" sz="1600" dirty="0" smtClean="0">
              <a:latin typeface="Times New Roman" panose="02020603050405020304" pitchFamily="18" charset="0"/>
              <a:cs typeface="Times New Roman" panose="02020603050405020304" pitchFamily="18" charset="0"/>
            </a:endParaRPr>
          </a:p>
          <a:p>
            <a:pPr>
              <a:buFontTx/>
              <a:buChar char="-"/>
            </a:pP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4198625040"/>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81000" y="230188"/>
            <a:ext cx="8382000" cy="276999"/>
          </a:xfrm>
        </p:spPr>
        <p:txBody>
          <a:bodyPr/>
          <a:lstStyle/>
          <a:p>
            <a:r>
              <a:rPr lang="ru-RU" sz="2000" dirty="0" smtClean="0">
                <a:solidFill>
                  <a:srgbClr val="FF0000"/>
                </a:solidFill>
                <a:latin typeface="Times New Roman" panose="02020603050405020304" pitchFamily="18" charset="0"/>
                <a:cs typeface="Times New Roman" panose="02020603050405020304" pitchFamily="18" charset="0"/>
              </a:rPr>
              <a:t>                                                   Нормативное обеспечение СУОТ</a:t>
            </a:r>
            <a:endParaRPr lang="ru-RU" sz="2000" dirty="0">
              <a:solidFill>
                <a:srgbClr val="FF0000"/>
              </a:solidFill>
              <a:latin typeface="Times New Roman" panose="02020603050405020304" pitchFamily="18" charset="0"/>
              <a:cs typeface="Times New Roman" panose="02020603050405020304" pitchFamily="18" charset="0"/>
            </a:endParaRPr>
          </a:p>
        </p:txBody>
      </p:sp>
      <p:sp>
        <p:nvSpPr>
          <p:cNvPr id="5" name="Текст 4"/>
          <p:cNvSpPr>
            <a:spLocks noGrp="1"/>
          </p:cNvSpPr>
          <p:nvPr>
            <p:ph type="body" sz="quarter" idx="10"/>
          </p:nvPr>
        </p:nvSpPr>
        <p:spPr>
          <a:xfrm>
            <a:off x="381000" y="507188"/>
            <a:ext cx="8382000" cy="5710098"/>
          </a:xfrm>
        </p:spPr>
        <p:txBody>
          <a:bodyPr/>
          <a:lstStyle/>
          <a:p>
            <a:pPr marL="0" indent="0">
              <a:buNone/>
            </a:pPr>
            <a:r>
              <a:rPr lang="ru-RU" sz="1800" i="1" spc="-150" dirty="0" smtClean="0">
                <a:ln w="3175">
                  <a:noFill/>
                </a:ln>
                <a:solidFill>
                  <a:srgbClr val="FF0000"/>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rPr>
              <a:t>Дополнительные законодательные </a:t>
            </a:r>
            <a:r>
              <a:rPr lang="ru-RU" sz="1800" i="1" spc="-150" dirty="0">
                <a:ln w="3175">
                  <a:noFill/>
                </a:ln>
                <a:solidFill>
                  <a:srgbClr val="FF0000"/>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rPr>
              <a:t>и иные нормативные правовые акты по охране </a:t>
            </a:r>
            <a:r>
              <a:rPr lang="ru-RU" sz="1800" i="1" spc="-150" dirty="0" smtClean="0">
                <a:ln w="3175">
                  <a:noFill/>
                </a:ln>
                <a:solidFill>
                  <a:srgbClr val="FF0000"/>
                </a:solidFill>
                <a:effectLst>
                  <a:outerShdw blurRad="50800" dist="38100" dir="2700000" algn="tl" rotWithShape="0">
                    <a:prstClr val="black">
                      <a:alpha val="40000"/>
                    </a:prstClr>
                  </a:outerShdw>
                </a:effectLst>
                <a:latin typeface="Times New Roman" panose="02020603050405020304" pitchFamily="18" charset="0"/>
                <a:cs typeface="Times New Roman" panose="02020603050405020304" pitchFamily="18" charset="0"/>
              </a:rPr>
              <a:t>труда направленные на обеспечение   базовых процессов ,  допуска работников к самостоятельной работе и безопасной производственной среды.</a:t>
            </a:r>
            <a:endParaRPr lang="ru-RU" sz="1800" i="1" dirty="0" smtClean="0">
              <a:solidFill>
                <a:srgbClr val="FF0000"/>
              </a:solidFill>
              <a:latin typeface="Times New Roman" panose="02020603050405020304" pitchFamily="18" charset="0"/>
              <a:cs typeface="Times New Roman" panose="02020603050405020304" pitchFamily="18" charset="0"/>
            </a:endParaRPr>
          </a:p>
          <a:p>
            <a:pPr algn="just"/>
            <a:r>
              <a:rPr lang="ru-RU" sz="1600" dirty="0" smtClean="0">
                <a:latin typeface="Times New Roman" panose="02020603050405020304" pitchFamily="18" charset="0"/>
                <a:cs typeface="Times New Roman" panose="02020603050405020304" pitchFamily="18" charset="0"/>
              </a:rPr>
              <a:t>Приказ Минтруда РФ и Минздрава РФ от 31.декабря 2020г. № 988/1420н « Об утверждении перечня вредных и (или) опасных производственных факторов и работ , при выполнении которых проводятся обязательные предварительные медицинские осмотры при поступлении  на работу и периодические медицинские осмотры»; </a:t>
            </a:r>
          </a:p>
          <a:p>
            <a:pPr algn="just"/>
            <a:r>
              <a:rPr lang="ru-RU" sz="1600" dirty="0" smtClean="0">
                <a:latin typeface="Times New Roman" panose="02020603050405020304" pitchFamily="18" charset="0"/>
                <a:cs typeface="Times New Roman" panose="02020603050405020304" pitchFamily="18" charset="0"/>
              </a:rPr>
              <a:t>Приказ Минтруда РФ от 29.октября 2021г. 773н «Об утверждении форм информирования работников об их трудовых правах, включая право на безопасные условия и охрану труда»; </a:t>
            </a:r>
          </a:p>
          <a:p>
            <a:pPr algn="just"/>
            <a:r>
              <a:rPr lang="ru-RU" sz="1600" dirty="0" smtClean="0">
                <a:latin typeface="Times New Roman" panose="02020603050405020304" pitchFamily="18" charset="0"/>
                <a:cs typeface="Times New Roman" panose="02020603050405020304" pitchFamily="18" charset="0"/>
              </a:rPr>
              <a:t>Приказ Минтруда РФ от 17 декабря 2021г.  №894 «Об утверждении рекомендаций по размещению работодателями информационных материалов в целях информирования работников об их трудовых правах и, включая право на безопасные условия труда»; </a:t>
            </a:r>
          </a:p>
          <a:p>
            <a:pPr algn="just"/>
            <a:r>
              <a:rPr lang="ru-RU" sz="1600" dirty="0" smtClean="0">
                <a:latin typeface="Times New Roman" panose="02020603050405020304" pitchFamily="18" charset="0"/>
                <a:cs typeface="Times New Roman" panose="02020603050405020304" pitchFamily="18" charset="0"/>
              </a:rPr>
              <a:t>Приказ Минтруда РФ от 14. сентября 2021г. №629н «Об утверждении предельно допустимых норм нагрузок для женщин при подъеме при перемещении тяжестей вручную».</a:t>
            </a:r>
          </a:p>
          <a:p>
            <a:pPr algn="just"/>
            <a:r>
              <a:rPr lang="ru-RU" sz="1600" dirty="0" smtClean="0">
                <a:latin typeface="Times New Roman" panose="02020603050405020304" pitchFamily="18" charset="0"/>
                <a:cs typeface="Times New Roman" panose="02020603050405020304" pitchFamily="18" charset="0"/>
              </a:rPr>
              <a:t>Приказ Министерства труда и социальной защиты Российской Федерации от 29октября 2021г. №774н «Об утверждении общих требований к организации безопасного рабочего места»</a:t>
            </a:r>
          </a:p>
          <a:p>
            <a:pPr algn="just"/>
            <a:r>
              <a:rPr lang="ru-RU" sz="1600" dirty="0" smtClean="0">
                <a:latin typeface="Times New Roman" panose="02020603050405020304" pitchFamily="18" charset="0"/>
                <a:cs typeface="Times New Roman" panose="02020603050405020304" pitchFamily="18" charset="0"/>
              </a:rPr>
              <a:t>Приказ Министерства труда и социальной защиты Российской Федерации от 22сентября 2021г. № 656н» об утверждении примерного перечня мероприятий по предотвращению случаев повреждения здоровья работников на территории, находящейся под контролем другого работодателя. </a:t>
            </a:r>
          </a:p>
          <a:p>
            <a:pPr algn="just"/>
            <a:r>
              <a:rPr lang="ru-RU" sz="1600" dirty="0" smtClean="0">
                <a:latin typeface="Times New Roman" panose="02020603050405020304" pitchFamily="18" charset="0"/>
                <a:cs typeface="Times New Roman" panose="02020603050405020304" pitchFamily="18" charset="0"/>
              </a:rPr>
              <a:t>Привила по охране труда (40 НПА)</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271995435"/>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5919192" cy="553998"/>
          </a:xfrm>
        </p:spPr>
        <p:txBody>
          <a:bodyPr/>
          <a:lstStyle/>
          <a:p>
            <a:r>
              <a:rPr lang="ru-RU" sz="2000" b="1" kern="0" spc="0" dirty="0">
                <a:ln>
                  <a:noFill/>
                </a:ln>
                <a:solidFill>
                  <a:srgbClr val="FF0000"/>
                </a:solidFill>
                <a:effectLst/>
                <a:latin typeface="Times New Roman"/>
                <a:cs typeface="Times New Roman"/>
              </a:rPr>
              <a:t>Процедуры,</a:t>
            </a:r>
            <a:r>
              <a:rPr lang="ru-RU" sz="2000" b="1" kern="0" spc="-65" dirty="0">
                <a:ln>
                  <a:noFill/>
                </a:ln>
                <a:solidFill>
                  <a:srgbClr val="FF0000"/>
                </a:solidFill>
                <a:effectLst/>
                <a:latin typeface="Times New Roman"/>
                <a:cs typeface="Times New Roman"/>
              </a:rPr>
              <a:t> </a:t>
            </a:r>
            <a:r>
              <a:rPr lang="ru-RU" sz="2000" b="1" kern="0" spc="-10" dirty="0">
                <a:ln>
                  <a:noFill/>
                </a:ln>
                <a:solidFill>
                  <a:srgbClr val="FF0000"/>
                </a:solidFill>
                <a:effectLst/>
                <a:latin typeface="Times New Roman"/>
                <a:cs typeface="Times New Roman"/>
              </a:rPr>
              <a:t>направленные</a:t>
            </a:r>
            <a:r>
              <a:rPr lang="ru-RU" sz="2000" b="1" kern="0" spc="-40" dirty="0">
                <a:ln>
                  <a:noFill/>
                </a:ln>
                <a:solidFill>
                  <a:srgbClr val="FF0000"/>
                </a:solidFill>
                <a:effectLst/>
                <a:latin typeface="Times New Roman"/>
                <a:cs typeface="Times New Roman"/>
              </a:rPr>
              <a:t> </a:t>
            </a:r>
            <a:r>
              <a:rPr lang="ru-RU" sz="2000" b="1" kern="0" spc="0" dirty="0">
                <a:ln>
                  <a:noFill/>
                </a:ln>
                <a:solidFill>
                  <a:srgbClr val="FF0000"/>
                </a:solidFill>
                <a:effectLst/>
                <a:latin typeface="Times New Roman"/>
                <a:cs typeface="Times New Roman"/>
              </a:rPr>
              <a:t>на</a:t>
            </a:r>
            <a:r>
              <a:rPr lang="ru-RU" sz="2000" b="1" kern="0" spc="-30" dirty="0">
                <a:ln>
                  <a:noFill/>
                </a:ln>
                <a:solidFill>
                  <a:srgbClr val="FF0000"/>
                </a:solidFill>
                <a:effectLst/>
                <a:latin typeface="Times New Roman"/>
                <a:cs typeface="Times New Roman"/>
              </a:rPr>
              <a:t> </a:t>
            </a:r>
            <a:r>
              <a:rPr lang="ru-RU" sz="2000" b="1" kern="0" spc="0" dirty="0">
                <a:ln>
                  <a:noFill/>
                </a:ln>
                <a:solidFill>
                  <a:srgbClr val="FF0000"/>
                </a:solidFill>
                <a:effectLst/>
                <a:latin typeface="Times New Roman"/>
                <a:cs typeface="Times New Roman"/>
              </a:rPr>
              <a:t>достижение</a:t>
            </a:r>
            <a:r>
              <a:rPr lang="ru-RU" sz="2000" b="1" kern="0" spc="-60" dirty="0">
                <a:ln>
                  <a:noFill/>
                </a:ln>
                <a:solidFill>
                  <a:srgbClr val="FF0000"/>
                </a:solidFill>
                <a:effectLst/>
                <a:latin typeface="Times New Roman"/>
                <a:cs typeface="Times New Roman"/>
              </a:rPr>
              <a:t> </a:t>
            </a:r>
            <a:r>
              <a:rPr lang="ru-RU" sz="2000" b="1" kern="0" spc="0" dirty="0">
                <a:ln>
                  <a:noFill/>
                </a:ln>
                <a:solidFill>
                  <a:srgbClr val="FF0000"/>
                </a:solidFill>
                <a:effectLst/>
                <a:latin typeface="Times New Roman"/>
                <a:cs typeface="Times New Roman"/>
              </a:rPr>
              <a:t>целей</a:t>
            </a:r>
            <a:r>
              <a:rPr lang="ru-RU" sz="2000" b="1" kern="0" spc="-35" dirty="0">
                <a:ln>
                  <a:noFill/>
                </a:ln>
                <a:solidFill>
                  <a:srgbClr val="FF0000"/>
                </a:solidFill>
                <a:effectLst/>
                <a:latin typeface="Times New Roman"/>
                <a:cs typeface="Times New Roman"/>
              </a:rPr>
              <a:t> </a:t>
            </a:r>
            <a:r>
              <a:rPr lang="ru-RU" sz="2000" b="1" kern="0" spc="-10" dirty="0">
                <a:ln>
                  <a:noFill/>
                </a:ln>
                <a:solidFill>
                  <a:srgbClr val="FF0000"/>
                </a:solidFill>
                <a:effectLst/>
                <a:latin typeface="Times New Roman"/>
                <a:cs typeface="Times New Roman"/>
              </a:rPr>
              <a:t>работодателя</a:t>
            </a:r>
            <a:r>
              <a:rPr lang="ru-RU" sz="2000" b="1" kern="0" spc="-65" dirty="0">
                <a:ln>
                  <a:noFill/>
                </a:ln>
                <a:solidFill>
                  <a:srgbClr val="FF0000"/>
                </a:solidFill>
                <a:effectLst/>
                <a:latin typeface="Times New Roman"/>
                <a:cs typeface="Times New Roman"/>
              </a:rPr>
              <a:t> </a:t>
            </a:r>
            <a:r>
              <a:rPr lang="ru-RU" sz="2000" b="1" kern="0" spc="0" dirty="0">
                <a:ln>
                  <a:noFill/>
                </a:ln>
                <a:solidFill>
                  <a:srgbClr val="FF0000"/>
                </a:solidFill>
                <a:effectLst/>
                <a:latin typeface="Times New Roman"/>
                <a:cs typeface="Times New Roman"/>
              </a:rPr>
              <a:t>в</a:t>
            </a:r>
            <a:r>
              <a:rPr lang="ru-RU" sz="2000" b="1" kern="0" spc="-45" dirty="0">
                <a:ln>
                  <a:noFill/>
                </a:ln>
                <a:solidFill>
                  <a:srgbClr val="FF0000"/>
                </a:solidFill>
                <a:effectLst/>
                <a:latin typeface="Times New Roman"/>
                <a:cs typeface="Times New Roman"/>
              </a:rPr>
              <a:t> </a:t>
            </a:r>
            <a:r>
              <a:rPr lang="ru-RU" sz="2000" b="1" kern="0" spc="0" dirty="0">
                <a:ln>
                  <a:noFill/>
                </a:ln>
                <a:solidFill>
                  <a:srgbClr val="FF0000"/>
                </a:solidFill>
                <a:effectLst/>
                <a:latin typeface="Times New Roman"/>
                <a:cs typeface="Times New Roman"/>
              </a:rPr>
              <a:t>области</a:t>
            </a:r>
            <a:r>
              <a:rPr lang="ru-RU" sz="2000" b="1" kern="0" spc="-45" dirty="0">
                <a:ln>
                  <a:noFill/>
                </a:ln>
                <a:solidFill>
                  <a:srgbClr val="FF0000"/>
                </a:solidFill>
                <a:effectLst/>
                <a:latin typeface="Times New Roman"/>
                <a:cs typeface="Times New Roman"/>
              </a:rPr>
              <a:t> </a:t>
            </a:r>
            <a:r>
              <a:rPr lang="ru-RU" sz="2000" b="1" kern="0" spc="-10" dirty="0">
                <a:ln>
                  <a:noFill/>
                </a:ln>
                <a:solidFill>
                  <a:srgbClr val="FF0000"/>
                </a:solidFill>
                <a:effectLst/>
                <a:latin typeface="Times New Roman"/>
                <a:cs typeface="Times New Roman"/>
              </a:rPr>
              <a:t>охраны труда</a:t>
            </a:r>
            <a:endParaRPr lang="ru-RU" dirty="0"/>
          </a:p>
        </p:txBody>
      </p:sp>
      <p:sp>
        <p:nvSpPr>
          <p:cNvPr id="3" name="Текст 2"/>
          <p:cNvSpPr>
            <a:spLocks noGrp="1"/>
          </p:cNvSpPr>
          <p:nvPr>
            <p:ph type="body" sz="quarter" idx="10"/>
          </p:nvPr>
        </p:nvSpPr>
        <p:spPr>
          <a:xfrm>
            <a:off x="381000" y="1411552"/>
            <a:ext cx="8382000" cy="3299365"/>
          </a:xfrm>
        </p:spPr>
        <p:txBody>
          <a:bodyPr/>
          <a:lstStyle/>
          <a:p>
            <a:pPr algn="just"/>
            <a:r>
              <a:rPr lang="ru-RU" sz="1600" dirty="0">
                <a:latin typeface="Times New Roman" panose="02020603050405020304" pitchFamily="18" charset="0"/>
                <a:cs typeface="Times New Roman" panose="02020603050405020304" pitchFamily="18" charset="0"/>
              </a:rPr>
              <a:t>Каждая процедура может быть прописана отдельным ЛНА, но тогда необходимо сделать ссылку на этот ЛНА в данном разделе СУОТ. Например, что процедура по проведению медосмотров реализуется в соответствии с Положением об организации и проведению предварительных, периодических медосмотров и психиатрического освидетельствования работников</a:t>
            </a:r>
            <a:r>
              <a:rPr lang="ru-RU" sz="1600" dirty="0" smtClean="0">
                <a:latin typeface="Times New Roman" panose="02020603050405020304" pitchFamily="18" charset="0"/>
                <a:cs typeface="Times New Roman" panose="02020603050405020304" pitchFamily="18" charset="0"/>
              </a:rPr>
              <a:t>.</a:t>
            </a:r>
          </a:p>
          <a:p>
            <a:pPr marL="0" indent="0" algn="just">
              <a:buNone/>
            </a:pPr>
            <a:endParaRPr lang="ru-RU" sz="1600" dirty="0">
              <a:latin typeface="Times New Roman" panose="02020603050405020304" pitchFamily="18" charset="0"/>
              <a:cs typeface="Times New Roman" panose="02020603050405020304" pitchFamily="18" charset="0"/>
            </a:endParaRPr>
          </a:p>
          <a:p>
            <a:pPr algn="just"/>
            <a:r>
              <a:rPr lang="ru-RU" sz="1600" dirty="0">
                <a:latin typeface="Times New Roman" panose="02020603050405020304" pitchFamily="18" charset="0"/>
                <a:cs typeface="Times New Roman" panose="02020603050405020304" pitchFamily="18" charset="0"/>
              </a:rPr>
              <a:t>Базовыми процедурами СУОТ являются – процедура организации проведения специальной оценки условий труда и процедура управления профессиональными рисками.  По результатам СОУТ и ОПР корректируется реализация других процессов </a:t>
            </a:r>
            <a:r>
              <a:rPr lang="ru-RU" sz="1600" dirty="0" smtClean="0">
                <a:latin typeface="Times New Roman" panose="02020603050405020304" pitchFamily="18" charset="0"/>
                <a:cs typeface="Times New Roman" panose="02020603050405020304" pitchFamily="18" charset="0"/>
              </a:rPr>
              <a:t>СУОТ.</a:t>
            </a:r>
          </a:p>
          <a:p>
            <a:pPr marL="0" indent="0" algn="just">
              <a:buNone/>
            </a:pPr>
            <a:endParaRPr lang="ru-RU" sz="1600" dirty="0">
              <a:latin typeface="Times New Roman" panose="02020603050405020304" pitchFamily="18" charset="0"/>
              <a:cs typeface="Times New Roman" panose="02020603050405020304" pitchFamily="18" charset="0"/>
            </a:endParaRPr>
          </a:p>
          <a:p>
            <a:r>
              <a:rPr lang="ru-RU" sz="1600" dirty="0">
                <a:latin typeface="Times New Roman" panose="02020603050405020304" pitchFamily="18" charset="0"/>
                <a:cs typeface="Times New Roman" panose="02020603050405020304" pitchFamily="18" charset="0"/>
              </a:rPr>
              <a:t>Рассматривая данный раздел, как составную часть положения о СУОТ в образовательных организациях, можно сделать неоднозначный вывод -   некоторые руководители включают описание данных процессов в СУОТ, другие не включаю, третьи вообще описывают метод оценки рисков как общую систему управления ОТ, без упоминания о СОУТ</a:t>
            </a:r>
          </a:p>
        </p:txBody>
      </p:sp>
      <p:pic>
        <p:nvPicPr>
          <p:cNvPr id="4" name="object 16" descr="C:\Users\velichko_mn\Desktop\Юля все\СУОТ\картинки СУОТ\фото док.jpeg"/>
          <p:cNvPicPr/>
          <p:nvPr/>
        </p:nvPicPr>
        <p:blipFill>
          <a:blip r:embed="rId2" cstate="print"/>
          <a:stretch>
            <a:fillRect/>
          </a:stretch>
        </p:blipFill>
        <p:spPr>
          <a:xfrm>
            <a:off x="6300217" y="0"/>
            <a:ext cx="2462783" cy="1383791"/>
          </a:xfrm>
          <a:prstGeom prst="rect">
            <a:avLst/>
          </a:prstGeom>
        </p:spPr>
      </p:pic>
    </p:spTree>
    <p:extLst>
      <p:ext uri="{BB962C8B-B14F-4D97-AF65-F5344CB8AC3E}">
        <p14:creationId xmlns="" xmlns:p14="http://schemas.microsoft.com/office/powerpoint/2010/main" val="237861810"/>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644864" y="206452"/>
            <a:ext cx="7041967" cy="905376"/>
          </a:xfrm>
          <a:prstGeom prst="rect">
            <a:avLst/>
          </a:prstGeom>
        </p:spPr>
        <p:txBody>
          <a:bodyPr vert="horz" wrap="square" lIns="0" tIns="12700" rIns="0" bIns="0" rtlCol="0">
            <a:spAutoFit/>
          </a:bodyPr>
          <a:lstStyle/>
          <a:p>
            <a:pPr marL="2062480" marR="5080" indent="-2050414" algn="ctr">
              <a:lnSpc>
                <a:spcPct val="100000"/>
              </a:lnSpc>
              <a:spcBef>
                <a:spcPts val="100"/>
              </a:spcBef>
            </a:pPr>
            <a:r>
              <a:rPr sz="2000" b="1" dirty="0">
                <a:solidFill>
                  <a:srgbClr val="FF0000"/>
                </a:solidFill>
              </a:rPr>
              <a:t>Процедуры,</a:t>
            </a:r>
            <a:r>
              <a:rPr sz="2000" b="1" spc="-65" dirty="0">
                <a:solidFill>
                  <a:srgbClr val="FF0000"/>
                </a:solidFill>
              </a:rPr>
              <a:t> </a:t>
            </a:r>
            <a:r>
              <a:rPr sz="2000" b="1" spc="-10" dirty="0">
                <a:solidFill>
                  <a:srgbClr val="FF0000"/>
                </a:solidFill>
              </a:rPr>
              <a:t>направленные</a:t>
            </a:r>
            <a:r>
              <a:rPr sz="2000" b="1" spc="-40" dirty="0">
                <a:solidFill>
                  <a:srgbClr val="FF0000"/>
                </a:solidFill>
              </a:rPr>
              <a:t> </a:t>
            </a:r>
            <a:r>
              <a:rPr sz="2000" b="1" dirty="0">
                <a:solidFill>
                  <a:srgbClr val="FF0000"/>
                </a:solidFill>
              </a:rPr>
              <a:t>на</a:t>
            </a:r>
            <a:r>
              <a:rPr sz="2000" b="1" spc="-30" dirty="0">
                <a:solidFill>
                  <a:srgbClr val="FF0000"/>
                </a:solidFill>
              </a:rPr>
              <a:t> </a:t>
            </a:r>
            <a:r>
              <a:rPr sz="2000" b="1" dirty="0" err="1">
                <a:solidFill>
                  <a:srgbClr val="FF0000"/>
                </a:solidFill>
              </a:rPr>
              <a:t>достижение</a:t>
            </a:r>
            <a:r>
              <a:rPr sz="2000" b="1" spc="-60" dirty="0">
                <a:solidFill>
                  <a:srgbClr val="FF0000"/>
                </a:solidFill>
              </a:rPr>
              <a:t> </a:t>
            </a:r>
            <a:r>
              <a:rPr sz="2000" b="1" dirty="0" err="1" smtClean="0">
                <a:solidFill>
                  <a:srgbClr val="FF0000"/>
                </a:solidFill>
              </a:rPr>
              <a:t>целей</a:t>
            </a:r>
            <a:r>
              <a:rPr lang="ru-RU" sz="2000" b="1" spc="-35" dirty="0">
                <a:solidFill>
                  <a:srgbClr val="FF0000"/>
                </a:solidFill>
              </a:rPr>
              <a:t> </a:t>
            </a:r>
            <a:r>
              <a:rPr sz="2000" b="1" spc="-10" dirty="0" err="1" smtClean="0">
                <a:solidFill>
                  <a:srgbClr val="FF0000"/>
                </a:solidFill>
              </a:rPr>
              <a:t>работодателя</a:t>
            </a:r>
            <a:r>
              <a:rPr sz="2000" b="1" spc="-65" dirty="0" smtClean="0">
                <a:solidFill>
                  <a:srgbClr val="FF0000"/>
                </a:solidFill>
              </a:rPr>
              <a:t> </a:t>
            </a:r>
            <a:r>
              <a:rPr sz="2000" b="1" spc="-50" dirty="0">
                <a:solidFill>
                  <a:srgbClr val="FF0000"/>
                </a:solidFill>
              </a:rPr>
              <a:t>в </a:t>
            </a:r>
            <a:r>
              <a:rPr sz="2000" b="1" dirty="0">
                <a:solidFill>
                  <a:srgbClr val="FF0000"/>
                </a:solidFill>
              </a:rPr>
              <a:t>области</a:t>
            </a:r>
            <a:r>
              <a:rPr sz="2000" b="1" spc="-90" dirty="0">
                <a:solidFill>
                  <a:srgbClr val="FF0000"/>
                </a:solidFill>
              </a:rPr>
              <a:t> </a:t>
            </a:r>
            <a:r>
              <a:rPr sz="2000" b="1" dirty="0" err="1">
                <a:solidFill>
                  <a:srgbClr val="FF0000"/>
                </a:solidFill>
              </a:rPr>
              <a:t>охраны</a:t>
            </a:r>
            <a:r>
              <a:rPr sz="2000" b="1" spc="-80" dirty="0">
                <a:solidFill>
                  <a:srgbClr val="FF0000"/>
                </a:solidFill>
              </a:rPr>
              <a:t> </a:t>
            </a:r>
            <a:r>
              <a:rPr sz="2000" b="1" spc="-10" dirty="0" err="1" smtClean="0">
                <a:solidFill>
                  <a:srgbClr val="FF0000"/>
                </a:solidFill>
              </a:rPr>
              <a:t>труда</a:t>
            </a:r>
            <a:r>
              <a:rPr lang="ru-RU" sz="2000" b="1" spc="-10" dirty="0" smtClean="0">
                <a:solidFill>
                  <a:srgbClr val="FF0000"/>
                </a:solidFill>
              </a:rPr>
              <a:t> </a:t>
            </a:r>
            <a:r>
              <a:rPr lang="ru-RU" b="1" i="1" spc="-10" smtClean="0">
                <a:solidFill>
                  <a:srgbClr val="FF0000"/>
                </a:solidFill>
              </a:rPr>
              <a:t>(базовые процессы)</a:t>
            </a:r>
            <a:endParaRPr b="1" i="1" spc="-10" dirty="0">
              <a:solidFill>
                <a:srgbClr val="FF0000"/>
              </a:solidFill>
            </a:endParaRPr>
          </a:p>
        </p:txBody>
      </p:sp>
      <p:grpSp>
        <p:nvGrpSpPr>
          <p:cNvPr id="3" name="object 3"/>
          <p:cNvGrpSpPr/>
          <p:nvPr/>
        </p:nvGrpSpPr>
        <p:grpSpPr>
          <a:xfrm>
            <a:off x="10667" y="2596900"/>
            <a:ext cx="1263650" cy="2552700"/>
            <a:chOff x="10667" y="2596900"/>
            <a:chExt cx="1263650" cy="2552700"/>
          </a:xfrm>
        </p:grpSpPr>
        <p:sp>
          <p:nvSpPr>
            <p:cNvPr id="4" name="object 4"/>
            <p:cNvSpPr/>
            <p:nvPr/>
          </p:nvSpPr>
          <p:spPr>
            <a:xfrm>
              <a:off x="23621" y="2609854"/>
              <a:ext cx="1237615" cy="2527300"/>
            </a:xfrm>
            <a:custGeom>
              <a:avLst/>
              <a:gdLst/>
              <a:ahLst/>
              <a:cxnLst/>
              <a:rect l="l" t="t" r="r" b="b"/>
              <a:pathLst>
                <a:path w="1237615" h="2527300">
                  <a:moveTo>
                    <a:pt x="1031240" y="0"/>
                  </a:moveTo>
                  <a:lnTo>
                    <a:pt x="206247" y="0"/>
                  </a:lnTo>
                  <a:lnTo>
                    <a:pt x="158957" y="5447"/>
                  </a:lnTo>
                  <a:lnTo>
                    <a:pt x="115545" y="20963"/>
                  </a:lnTo>
                  <a:lnTo>
                    <a:pt x="77250" y="45310"/>
                  </a:lnTo>
                  <a:lnTo>
                    <a:pt x="45310" y="77250"/>
                  </a:lnTo>
                  <a:lnTo>
                    <a:pt x="20963" y="115545"/>
                  </a:lnTo>
                  <a:lnTo>
                    <a:pt x="5447" y="158957"/>
                  </a:lnTo>
                  <a:lnTo>
                    <a:pt x="0" y="206248"/>
                  </a:lnTo>
                  <a:lnTo>
                    <a:pt x="0" y="2320531"/>
                  </a:lnTo>
                  <a:lnTo>
                    <a:pt x="5447" y="2367826"/>
                  </a:lnTo>
                  <a:lnTo>
                    <a:pt x="20963" y="2411241"/>
                  </a:lnTo>
                  <a:lnTo>
                    <a:pt x="45310" y="2449538"/>
                  </a:lnTo>
                  <a:lnTo>
                    <a:pt x="77250" y="2481480"/>
                  </a:lnTo>
                  <a:lnTo>
                    <a:pt x="115545" y="2505828"/>
                  </a:lnTo>
                  <a:lnTo>
                    <a:pt x="158957" y="2521344"/>
                  </a:lnTo>
                  <a:lnTo>
                    <a:pt x="206247" y="2526792"/>
                  </a:lnTo>
                  <a:lnTo>
                    <a:pt x="1031240" y="2526792"/>
                  </a:lnTo>
                  <a:lnTo>
                    <a:pt x="1078530" y="2521344"/>
                  </a:lnTo>
                  <a:lnTo>
                    <a:pt x="1121942" y="2505828"/>
                  </a:lnTo>
                  <a:lnTo>
                    <a:pt x="1160237" y="2481480"/>
                  </a:lnTo>
                  <a:lnTo>
                    <a:pt x="1192177" y="2449538"/>
                  </a:lnTo>
                  <a:lnTo>
                    <a:pt x="1216524" y="2411241"/>
                  </a:lnTo>
                  <a:lnTo>
                    <a:pt x="1232040" y="2367826"/>
                  </a:lnTo>
                  <a:lnTo>
                    <a:pt x="1237488" y="2320531"/>
                  </a:lnTo>
                  <a:lnTo>
                    <a:pt x="1237488" y="206248"/>
                  </a:lnTo>
                  <a:lnTo>
                    <a:pt x="1232040" y="158957"/>
                  </a:lnTo>
                  <a:lnTo>
                    <a:pt x="1216524" y="115545"/>
                  </a:lnTo>
                  <a:lnTo>
                    <a:pt x="1192177" y="77250"/>
                  </a:lnTo>
                  <a:lnTo>
                    <a:pt x="1160237" y="45310"/>
                  </a:lnTo>
                  <a:lnTo>
                    <a:pt x="1121942" y="20963"/>
                  </a:lnTo>
                  <a:lnTo>
                    <a:pt x="1078530" y="5447"/>
                  </a:lnTo>
                  <a:lnTo>
                    <a:pt x="1031240" y="0"/>
                  </a:lnTo>
                  <a:close/>
                </a:path>
              </a:pathLst>
            </a:custGeom>
            <a:solidFill>
              <a:srgbClr val="C6D9F1"/>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5" name="object 5"/>
            <p:cNvSpPr/>
            <p:nvPr/>
          </p:nvSpPr>
          <p:spPr>
            <a:xfrm>
              <a:off x="23621" y="2609854"/>
              <a:ext cx="1237615" cy="2527300"/>
            </a:xfrm>
            <a:custGeom>
              <a:avLst/>
              <a:gdLst/>
              <a:ahLst/>
              <a:cxnLst/>
              <a:rect l="l" t="t" r="r" b="b"/>
              <a:pathLst>
                <a:path w="1237615" h="2527300">
                  <a:moveTo>
                    <a:pt x="0" y="206248"/>
                  </a:moveTo>
                  <a:lnTo>
                    <a:pt x="5447" y="158957"/>
                  </a:lnTo>
                  <a:lnTo>
                    <a:pt x="20963" y="115545"/>
                  </a:lnTo>
                  <a:lnTo>
                    <a:pt x="45310" y="77250"/>
                  </a:lnTo>
                  <a:lnTo>
                    <a:pt x="77250" y="45310"/>
                  </a:lnTo>
                  <a:lnTo>
                    <a:pt x="115545" y="20963"/>
                  </a:lnTo>
                  <a:lnTo>
                    <a:pt x="158957" y="5447"/>
                  </a:lnTo>
                  <a:lnTo>
                    <a:pt x="206247" y="0"/>
                  </a:lnTo>
                  <a:lnTo>
                    <a:pt x="1031240" y="0"/>
                  </a:lnTo>
                  <a:lnTo>
                    <a:pt x="1078530" y="5447"/>
                  </a:lnTo>
                  <a:lnTo>
                    <a:pt x="1121942" y="20963"/>
                  </a:lnTo>
                  <a:lnTo>
                    <a:pt x="1160237" y="45310"/>
                  </a:lnTo>
                  <a:lnTo>
                    <a:pt x="1192177" y="77250"/>
                  </a:lnTo>
                  <a:lnTo>
                    <a:pt x="1216524" y="115545"/>
                  </a:lnTo>
                  <a:lnTo>
                    <a:pt x="1232040" y="158957"/>
                  </a:lnTo>
                  <a:lnTo>
                    <a:pt x="1237488" y="206248"/>
                  </a:lnTo>
                  <a:lnTo>
                    <a:pt x="1237488" y="2320531"/>
                  </a:lnTo>
                  <a:lnTo>
                    <a:pt x="1232040" y="2367826"/>
                  </a:lnTo>
                  <a:lnTo>
                    <a:pt x="1216524" y="2411241"/>
                  </a:lnTo>
                  <a:lnTo>
                    <a:pt x="1192177" y="2449538"/>
                  </a:lnTo>
                  <a:lnTo>
                    <a:pt x="1160237" y="2481480"/>
                  </a:lnTo>
                  <a:lnTo>
                    <a:pt x="1121942" y="2505828"/>
                  </a:lnTo>
                  <a:lnTo>
                    <a:pt x="1078530" y="2521344"/>
                  </a:lnTo>
                  <a:lnTo>
                    <a:pt x="1031240" y="2526792"/>
                  </a:lnTo>
                  <a:lnTo>
                    <a:pt x="206247" y="2526792"/>
                  </a:lnTo>
                  <a:lnTo>
                    <a:pt x="158957" y="2521344"/>
                  </a:lnTo>
                  <a:lnTo>
                    <a:pt x="115545" y="2505828"/>
                  </a:lnTo>
                  <a:lnTo>
                    <a:pt x="77250" y="2481480"/>
                  </a:lnTo>
                  <a:lnTo>
                    <a:pt x="45310" y="2449538"/>
                  </a:lnTo>
                  <a:lnTo>
                    <a:pt x="20963" y="2411241"/>
                  </a:lnTo>
                  <a:lnTo>
                    <a:pt x="5447" y="2367826"/>
                  </a:lnTo>
                  <a:lnTo>
                    <a:pt x="0" y="2320531"/>
                  </a:lnTo>
                  <a:lnTo>
                    <a:pt x="0" y="206248"/>
                  </a:lnTo>
                  <a:close/>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6" name="object 6"/>
          <p:cNvSpPr txBox="1"/>
          <p:nvPr/>
        </p:nvSpPr>
        <p:spPr>
          <a:xfrm>
            <a:off x="167125" y="3302251"/>
            <a:ext cx="948055" cy="1122680"/>
          </a:xfrm>
          <a:prstGeom prst="rect">
            <a:avLst/>
          </a:prstGeom>
        </p:spPr>
        <p:txBody>
          <a:bodyPr vert="horz" wrap="square" lIns="0" tIns="12700" rIns="0" bIns="0" rtlCol="0">
            <a:spAutoFit/>
          </a:bodyPr>
          <a:lstStyle/>
          <a:p>
            <a:pPr marL="12700" marR="5080" lvl="0" indent="0" algn="ctr" defTabSz="914400" eaLnBrk="1" fontAlgn="auto" latinLnBrk="0" hangingPunct="1">
              <a:lnSpc>
                <a:spcPct val="100000"/>
              </a:lnSpc>
              <a:spcBef>
                <a:spcPts val="100"/>
              </a:spcBef>
              <a:spcAft>
                <a:spcPts val="0"/>
              </a:spcAft>
              <a:buClrTx/>
              <a:buSzTx/>
              <a:buFontTx/>
              <a:buNone/>
              <a:tabLst/>
              <a:defRPr/>
            </a:pPr>
            <a:r>
              <a:rPr lang="ru-RU" sz="1200" b="1" kern="0" dirty="0">
                <a:solidFill>
                  <a:sysClr val="windowText" lastClr="000000"/>
                </a:solidFill>
                <a:latin typeface="Calibri"/>
                <a:cs typeface="Calibri"/>
              </a:rPr>
              <a:t>А</a:t>
            </a:r>
            <a:r>
              <a:rPr kumimoji="0" sz="1200" b="1" i="0" u="none" strike="noStrike" kern="0" cap="none" spc="0" normalizeH="0" baseline="0" noProof="0" dirty="0" smtClean="0">
                <a:ln>
                  <a:noFill/>
                </a:ln>
                <a:solidFill>
                  <a:sysClr val="windowText" lastClr="000000"/>
                </a:solidFill>
                <a:effectLst/>
                <a:uLnTx/>
                <a:uFillTx/>
                <a:latin typeface="Calibri"/>
                <a:cs typeface="Calibri"/>
              </a:rPr>
              <a:t>)</a:t>
            </a:r>
            <a:r>
              <a:rPr kumimoji="0" sz="1200" b="1" i="0" u="none" strike="noStrike" kern="0" cap="none" spc="-10" normalizeH="0" baseline="0" noProof="0" dirty="0" smtClean="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процедура организации </a:t>
            </a:r>
            <a:r>
              <a:rPr kumimoji="0" sz="1200" b="1" i="0" u="none" strike="noStrike" kern="0" cap="none" spc="0" normalizeH="0" baseline="0" noProof="0" dirty="0">
                <a:ln>
                  <a:noFill/>
                </a:ln>
                <a:solidFill>
                  <a:sysClr val="windowText" lastClr="000000"/>
                </a:solidFill>
                <a:effectLst/>
                <a:uLnTx/>
                <a:uFillTx/>
                <a:latin typeface="Calibri"/>
                <a:cs typeface="Calibri"/>
              </a:rPr>
              <a:t>и</a:t>
            </a:r>
            <a:r>
              <a:rPr kumimoji="0" sz="1200" b="1" i="0" u="none" strike="noStrike" kern="0" cap="none" spc="-5"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проведения оценки условий</a:t>
            </a:r>
            <a:r>
              <a:rPr kumimoji="0" sz="1200" b="1" i="0" u="none" strike="noStrike" kern="0" cap="none" spc="500"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труда</a:t>
            </a:r>
            <a:endParaRPr kumimoji="0" sz="1200" b="0" i="0" u="none" strike="noStrike" kern="0" cap="none" spc="0" normalizeH="0" baseline="0" noProof="0" dirty="0">
              <a:ln>
                <a:noFill/>
              </a:ln>
              <a:solidFill>
                <a:sysClr val="windowText" lastClr="000000"/>
              </a:solidFill>
              <a:effectLst/>
              <a:uLnTx/>
              <a:uFillTx/>
              <a:latin typeface="Calibri"/>
              <a:cs typeface="Calibri"/>
            </a:endParaRPr>
          </a:p>
        </p:txBody>
      </p:sp>
      <p:grpSp>
        <p:nvGrpSpPr>
          <p:cNvPr id="7" name="object 7"/>
          <p:cNvGrpSpPr/>
          <p:nvPr/>
        </p:nvGrpSpPr>
        <p:grpSpPr>
          <a:xfrm>
            <a:off x="94128" y="828416"/>
            <a:ext cx="2259965" cy="1424305"/>
            <a:chOff x="94128" y="828416"/>
            <a:chExt cx="2259965" cy="1424305"/>
          </a:xfrm>
        </p:grpSpPr>
        <p:sp>
          <p:nvSpPr>
            <p:cNvPr id="8" name="object 8"/>
            <p:cNvSpPr/>
            <p:nvPr/>
          </p:nvSpPr>
          <p:spPr>
            <a:xfrm>
              <a:off x="107082" y="841370"/>
              <a:ext cx="2234565" cy="1217295"/>
            </a:xfrm>
            <a:custGeom>
              <a:avLst/>
              <a:gdLst/>
              <a:ahLst/>
              <a:cxnLst/>
              <a:rect l="l" t="t" r="r" b="b"/>
              <a:pathLst>
                <a:path w="2234565" h="1217295">
                  <a:moveTo>
                    <a:pt x="1365075" y="0"/>
                  </a:moveTo>
                  <a:lnTo>
                    <a:pt x="1315740" y="3809"/>
                  </a:lnTo>
                  <a:lnTo>
                    <a:pt x="1268915" y="15432"/>
                  </a:lnTo>
                  <a:lnTo>
                    <a:pt x="1226418" y="34419"/>
                  </a:lnTo>
                  <a:lnTo>
                    <a:pt x="1190061" y="60320"/>
                  </a:lnTo>
                  <a:lnTo>
                    <a:pt x="1161660" y="92682"/>
                  </a:lnTo>
                  <a:lnTo>
                    <a:pt x="1146964" y="82692"/>
                  </a:lnTo>
                  <a:lnTo>
                    <a:pt x="1097652" y="57808"/>
                  </a:lnTo>
                  <a:lnTo>
                    <a:pt x="1051847" y="43470"/>
                  </a:lnTo>
                  <a:lnTo>
                    <a:pt x="1004693" y="35628"/>
                  </a:lnTo>
                  <a:lnTo>
                    <a:pt x="957241" y="34041"/>
                  </a:lnTo>
                  <a:lnTo>
                    <a:pt x="910545" y="38473"/>
                  </a:lnTo>
                  <a:lnTo>
                    <a:pt x="865655" y="48682"/>
                  </a:lnTo>
                  <a:lnTo>
                    <a:pt x="823624" y="64430"/>
                  </a:lnTo>
                  <a:lnTo>
                    <a:pt x="785503" y="85478"/>
                  </a:lnTo>
                  <a:lnTo>
                    <a:pt x="752344" y="111587"/>
                  </a:lnTo>
                  <a:lnTo>
                    <a:pt x="725199" y="142517"/>
                  </a:lnTo>
                  <a:lnTo>
                    <a:pt x="683537" y="127082"/>
                  </a:lnTo>
                  <a:lnTo>
                    <a:pt x="639772" y="115962"/>
                  </a:lnTo>
                  <a:lnTo>
                    <a:pt x="594506" y="109247"/>
                  </a:lnTo>
                  <a:lnTo>
                    <a:pt x="548342" y="107024"/>
                  </a:lnTo>
                  <a:lnTo>
                    <a:pt x="501882" y="109383"/>
                  </a:lnTo>
                  <a:lnTo>
                    <a:pt x="446443" y="118393"/>
                  </a:lnTo>
                  <a:lnTo>
                    <a:pt x="395050" y="133472"/>
                  </a:lnTo>
                  <a:lnTo>
                    <a:pt x="348316" y="154019"/>
                  </a:lnTo>
                  <a:lnTo>
                    <a:pt x="306857" y="179436"/>
                  </a:lnTo>
                  <a:lnTo>
                    <a:pt x="271288" y="209122"/>
                  </a:lnTo>
                  <a:lnTo>
                    <a:pt x="242224" y="242478"/>
                  </a:lnTo>
                  <a:lnTo>
                    <a:pt x="220278" y="278905"/>
                  </a:lnTo>
                  <a:lnTo>
                    <a:pt x="206067" y="317801"/>
                  </a:lnTo>
                  <a:lnTo>
                    <a:pt x="200204" y="358568"/>
                  </a:lnTo>
                  <a:lnTo>
                    <a:pt x="203305" y="400607"/>
                  </a:lnTo>
                  <a:lnTo>
                    <a:pt x="201426" y="404391"/>
                  </a:lnTo>
                  <a:lnTo>
                    <a:pt x="149843" y="413027"/>
                  </a:lnTo>
                  <a:lnTo>
                    <a:pt x="102993" y="430141"/>
                  </a:lnTo>
                  <a:lnTo>
                    <a:pt x="62703" y="454855"/>
                  </a:lnTo>
                  <a:lnTo>
                    <a:pt x="30801" y="486294"/>
                  </a:lnTo>
                  <a:lnTo>
                    <a:pt x="7569" y="527710"/>
                  </a:lnTo>
                  <a:lnTo>
                    <a:pt x="0" y="570735"/>
                  </a:lnTo>
                  <a:lnTo>
                    <a:pt x="7327" y="613187"/>
                  </a:lnTo>
                  <a:lnTo>
                    <a:pt x="28786" y="652885"/>
                  </a:lnTo>
                  <a:lnTo>
                    <a:pt x="63612" y="687645"/>
                  </a:lnTo>
                  <a:lnTo>
                    <a:pt x="111040" y="715287"/>
                  </a:lnTo>
                  <a:lnTo>
                    <a:pt x="81586" y="744371"/>
                  </a:lnTo>
                  <a:lnTo>
                    <a:pt x="61534" y="777090"/>
                  </a:lnTo>
                  <a:lnTo>
                    <a:pt x="51423" y="812226"/>
                  </a:lnTo>
                  <a:lnTo>
                    <a:pt x="51794" y="848561"/>
                  </a:lnTo>
                  <a:lnTo>
                    <a:pt x="63722" y="885989"/>
                  </a:lnTo>
                  <a:lnTo>
                    <a:pt x="86072" y="919357"/>
                  </a:lnTo>
                  <a:lnTo>
                    <a:pt x="117347" y="947787"/>
                  </a:lnTo>
                  <a:lnTo>
                    <a:pt x="156046" y="970403"/>
                  </a:lnTo>
                  <a:lnTo>
                    <a:pt x="200669" y="986331"/>
                  </a:lnTo>
                  <a:lnTo>
                    <a:pt x="249718" y="994692"/>
                  </a:lnTo>
                  <a:lnTo>
                    <a:pt x="301692" y="994611"/>
                  </a:lnTo>
                  <a:lnTo>
                    <a:pt x="305909" y="999958"/>
                  </a:lnTo>
                  <a:lnTo>
                    <a:pt x="334338" y="1030675"/>
                  </a:lnTo>
                  <a:lnTo>
                    <a:pt x="366924" y="1057922"/>
                  </a:lnTo>
                  <a:lnTo>
                    <a:pt x="403153" y="1081603"/>
                  </a:lnTo>
                  <a:lnTo>
                    <a:pt x="442514" y="1101625"/>
                  </a:lnTo>
                  <a:lnTo>
                    <a:pt x="484492" y="1117891"/>
                  </a:lnTo>
                  <a:lnTo>
                    <a:pt x="528576" y="1130307"/>
                  </a:lnTo>
                  <a:lnTo>
                    <a:pt x="574253" y="1138777"/>
                  </a:lnTo>
                  <a:lnTo>
                    <a:pt x="621009" y="1143207"/>
                  </a:lnTo>
                  <a:lnTo>
                    <a:pt x="668333" y="1143501"/>
                  </a:lnTo>
                  <a:lnTo>
                    <a:pt x="715712" y="1139564"/>
                  </a:lnTo>
                  <a:lnTo>
                    <a:pt x="762633" y="1131302"/>
                  </a:lnTo>
                  <a:lnTo>
                    <a:pt x="808583" y="1118618"/>
                  </a:lnTo>
                  <a:lnTo>
                    <a:pt x="853050" y="1101418"/>
                  </a:lnTo>
                  <a:lnTo>
                    <a:pt x="890618" y="1136301"/>
                  </a:lnTo>
                  <a:lnTo>
                    <a:pt x="935325" y="1165672"/>
                  </a:lnTo>
                  <a:lnTo>
                    <a:pt x="986108" y="1188945"/>
                  </a:lnTo>
                  <a:lnTo>
                    <a:pt x="1041899" y="1205533"/>
                  </a:lnTo>
                  <a:lnTo>
                    <a:pt x="1092314" y="1213949"/>
                  </a:lnTo>
                  <a:lnTo>
                    <a:pt x="1142570" y="1216732"/>
                  </a:lnTo>
                  <a:lnTo>
                    <a:pt x="1191993" y="1214149"/>
                  </a:lnTo>
                  <a:lnTo>
                    <a:pt x="1239911" y="1206467"/>
                  </a:lnTo>
                  <a:lnTo>
                    <a:pt x="1285652" y="1193954"/>
                  </a:lnTo>
                  <a:lnTo>
                    <a:pt x="1328543" y="1176878"/>
                  </a:lnTo>
                  <a:lnTo>
                    <a:pt x="1367911" y="1155507"/>
                  </a:lnTo>
                  <a:lnTo>
                    <a:pt x="1403084" y="1130108"/>
                  </a:lnTo>
                  <a:lnTo>
                    <a:pt x="1433390" y="1100948"/>
                  </a:lnTo>
                  <a:lnTo>
                    <a:pt x="1458156" y="1068296"/>
                  </a:lnTo>
                  <a:lnTo>
                    <a:pt x="1476709" y="1032419"/>
                  </a:lnTo>
                  <a:lnTo>
                    <a:pt x="1513032" y="1046753"/>
                  </a:lnTo>
                  <a:lnTo>
                    <a:pt x="1551483" y="1057213"/>
                  </a:lnTo>
                  <a:lnTo>
                    <a:pt x="1591502" y="1063676"/>
                  </a:lnTo>
                  <a:lnTo>
                    <a:pt x="1632525" y="1066023"/>
                  </a:lnTo>
                  <a:lnTo>
                    <a:pt x="1686270" y="1062773"/>
                  </a:lnTo>
                  <a:lnTo>
                    <a:pt x="1736928" y="1052786"/>
                  </a:lnTo>
                  <a:lnTo>
                    <a:pt x="1783651" y="1036681"/>
                  </a:lnTo>
                  <a:lnTo>
                    <a:pt x="1825586" y="1015079"/>
                  </a:lnTo>
                  <a:lnTo>
                    <a:pt x="1861884" y="988601"/>
                  </a:lnTo>
                  <a:lnTo>
                    <a:pt x="1891695" y="957867"/>
                  </a:lnTo>
                  <a:lnTo>
                    <a:pt x="1914167" y="923499"/>
                  </a:lnTo>
                  <a:lnTo>
                    <a:pt x="1928450" y="886115"/>
                  </a:lnTo>
                  <a:lnTo>
                    <a:pt x="1933693" y="846339"/>
                  </a:lnTo>
                  <a:lnTo>
                    <a:pt x="1977671" y="839509"/>
                  </a:lnTo>
                  <a:lnTo>
                    <a:pt x="2019937" y="828611"/>
                  </a:lnTo>
                  <a:lnTo>
                    <a:pt x="2059982" y="813801"/>
                  </a:lnTo>
                  <a:lnTo>
                    <a:pt x="2097294" y="795234"/>
                  </a:lnTo>
                  <a:lnTo>
                    <a:pt x="2139518" y="766896"/>
                  </a:lnTo>
                  <a:lnTo>
                    <a:pt x="2174142" y="734769"/>
                  </a:lnTo>
                  <a:lnTo>
                    <a:pt x="2201035" y="699602"/>
                  </a:lnTo>
                  <a:lnTo>
                    <a:pt x="2220063" y="662146"/>
                  </a:lnTo>
                  <a:lnTo>
                    <a:pt x="2231094" y="623149"/>
                  </a:lnTo>
                  <a:lnTo>
                    <a:pt x="2233995" y="583361"/>
                  </a:lnTo>
                  <a:lnTo>
                    <a:pt x="2228635" y="543532"/>
                  </a:lnTo>
                  <a:lnTo>
                    <a:pt x="2214881" y="504410"/>
                  </a:lnTo>
                  <a:lnTo>
                    <a:pt x="2192599" y="466747"/>
                  </a:lnTo>
                  <a:lnTo>
                    <a:pt x="2161658" y="431290"/>
                  </a:lnTo>
                  <a:lnTo>
                    <a:pt x="2165284" y="424690"/>
                  </a:lnTo>
                  <a:lnTo>
                    <a:pt x="2168599" y="418002"/>
                  </a:lnTo>
                  <a:lnTo>
                    <a:pt x="2171599" y="411234"/>
                  </a:lnTo>
                  <a:lnTo>
                    <a:pt x="2174282" y="404391"/>
                  </a:lnTo>
                  <a:lnTo>
                    <a:pt x="2183467" y="363484"/>
                  </a:lnTo>
                  <a:lnTo>
                    <a:pt x="2181565" y="323267"/>
                  </a:lnTo>
                  <a:lnTo>
                    <a:pt x="2169354" y="284750"/>
                  </a:lnTo>
                  <a:lnTo>
                    <a:pt x="2147612" y="248943"/>
                  </a:lnTo>
                  <a:lnTo>
                    <a:pt x="2117116" y="216859"/>
                  </a:lnTo>
                  <a:lnTo>
                    <a:pt x="2078645" y="189507"/>
                  </a:lnTo>
                  <a:lnTo>
                    <a:pt x="2032976" y="167899"/>
                  </a:lnTo>
                  <a:lnTo>
                    <a:pt x="1980886" y="153046"/>
                  </a:lnTo>
                  <a:lnTo>
                    <a:pt x="1969546" y="122083"/>
                  </a:lnTo>
                  <a:lnTo>
                    <a:pt x="1926724" y="67110"/>
                  </a:lnTo>
                  <a:lnTo>
                    <a:pt x="1854344" y="23015"/>
                  </a:lnTo>
                  <a:lnTo>
                    <a:pt x="1808975" y="8732"/>
                  </a:lnTo>
                  <a:lnTo>
                    <a:pt x="1761517" y="1398"/>
                  </a:lnTo>
                  <a:lnTo>
                    <a:pt x="1713392" y="925"/>
                  </a:lnTo>
                  <a:lnTo>
                    <a:pt x="1666022" y="7227"/>
                  </a:lnTo>
                  <a:lnTo>
                    <a:pt x="1620829" y="20216"/>
                  </a:lnTo>
                  <a:lnTo>
                    <a:pt x="1579234" y="39807"/>
                  </a:lnTo>
                  <a:lnTo>
                    <a:pt x="1542660" y="65911"/>
                  </a:lnTo>
                  <a:lnTo>
                    <a:pt x="1525890" y="51390"/>
                  </a:lnTo>
                  <a:lnTo>
                    <a:pt x="1507065" y="38425"/>
                  </a:lnTo>
                  <a:lnTo>
                    <a:pt x="1486378" y="27131"/>
                  </a:lnTo>
                  <a:lnTo>
                    <a:pt x="1464022" y="17625"/>
                  </a:lnTo>
                  <a:lnTo>
                    <a:pt x="1415107" y="4455"/>
                  </a:lnTo>
                  <a:lnTo>
                    <a:pt x="1365075" y="0"/>
                  </a:lnTo>
                  <a:close/>
                </a:path>
              </a:pathLst>
            </a:custGeom>
            <a:solidFill>
              <a:srgbClr val="4F81BD"/>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9" name="object 9"/>
            <p:cNvPicPr/>
            <p:nvPr/>
          </p:nvPicPr>
          <p:blipFill>
            <a:blip r:embed="rId2" cstate="print"/>
            <a:stretch>
              <a:fillRect/>
            </a:stretch>
          </p:blipFill>
          <p:spPr>
            <a:xfrm>
              <a:off x="717754" y="1962901"/>
              <a:ext cx="229759" cy="276489"/>
            </a:xfrm>
            <a:prstGeom prst="rect">
              <a:avLst/>
            </a:prstGeom>
          </p:spPr>
        </p:pic>
        <p:sp>
          <p:nvSpPr>
            <p:cNvPr id="10" name="object 10"/>
            <p:cNvSpPr/>
            <p:nvPr/>
          </p:nvSpPr>
          <p:spPr>
            <a:xfrm>
              <a:off x="107082" y="841370"/>
              <a:ext cx="2234565" cy="1217295"/>
            </a:xfrm>
            <a:custGeom>
              <a:avLst/>
              <a:gdLst/>
              <a:ahLst/>
              <a:cxnLst/>
              <a:rect l="l" t="t" r="r" b="b"/>
              <a:pathLst>
                <a:path w="2234565" h="1217295">
                  <a:moveTo>
                    <a:pt x="203305" y="400607"/>
                  </a:moveTo>
                  <a:lnTo>
                    <a:pt x="200204" y="358568"/>
                  </a:lnTo>
                  <a:lnTo>
                    <a:pt x="206067" y="317801"/>
                  </a:lnTo>
                  <a:lnTo>
                    <a:pt x="220278" y="278905"/>
                  </a:lnTo>
                  <a:lnTo>
                    <a:pt x="242224" y="242478"/>
                  </a:lnTo>
                  <a:lnTo>
                    <a:pt x="271288" y="209122"/>
                  </a:lnTo>
                  <a:lnTo>
                    <a:pt x="306857" y="179436"/>
                  </a:lnTo>
                  <a:lnTo>
                    <a:pt x="348316" y="154019"/>
                  </a:lnTo>
                  <a:lnTo>
                    <a:pt x="395050" y="133472"/>
                  </a:lnTo>
                  <a:lnTo>
                    <a:pt x="446443" y="118393"/>
                  </a:lnTo>
                  <a:lnTo>
                    <a:pt x="501882" y="109383"/>
                  </a:lnTo>
                  <a:lnTo>
                    <a:pt x="548342" y="107024"/>
                  </a:lnTo>
                  <a:lnTo>
                    <a:pt x="594506" y="109247"/>
                  </a:lnTo>
                  <a:lnTo>
                    <a:pt x="639772" y="115962"/>
                  </a:lnTo>
                  <a:lnTo>
                    <a:pt x="683537" y="127082"/>
                  </a:lnTo>
                  <a:lnTo>
                    <a:pt x="725199" y="142517"/>
                  </a:lnTo>
                  <a:lnTo>
                    <a:pt x="752344" y="111587"/>
                  </a:lnTo>
                  <a:lnTo>
                    <a:pt x="785503" y="85478"/>
                  </a:lnTo>
                  <a:lnTo>
                    <a:pt x="823624" y="64430"/>
                  </a:lnTo>
                  <a:lnTo>
                    <a:pt x="865655" y="48682"/>
                  </a:lnTo>
                  <a:lnTo>
                    <a:pt x="910545" y="38473"/>
                  </a:lnTo>
                  <a:lnTo>
                    <a:pt x="957241" y="34041"/>
                  </a:lnTo>
                  <a:lnTo>
                    <a:pt x="1004693" y="35628"/>
                  </a:lnTo>
                  <a:lnTo>
                    <a:pt x="1051847" y="43470"/>
                  </a:lnTo>
                  <a:lnTo>
                    <a:pt x="1097652" y="57808"/>
                  </a:lnTo>
                  <a:lnTo>
                    <a:pt x="1146964" y="82692"/>
                  </a:lnTo>
                  <a:lnTo>
                    <a:pt x="1161660" y="92682"/>
                  </a:lnTo>
                  <a:lnTo>
                    <a:pt x="1190061" y="60320"/>
                  </a:lnTo>
                  <a:lnTo>
                    <a:pt x="1226418" y="34419"/>
                  </a:lnTo>
                  <a:lnTo>
                    <a:pt x="1268915" y="15432"/>
                  </a:lnTo>
                  <a:lnTo>
                    <a:pt x="1315740" y="3809"/>
                  </a:lnTo>
                  <a:lnTo>
                    <a:pt x="1365075" y="0"/>
                  </a:lnTo>
                  <a:lnTo>
                    <a:pt x="1415107" y="4455"/>
                  </a:lnTo>
                  <a:lnTo>
                    <a:pt x="1464022" y="17625"/>
                  </a:lnTo>
                  <a:lnTo>
                    <a:pt x="1507065" y="38425"/>
                  </a:lnTo>
                  <a:lnTo>
                    <a:pt x="1542660" y="65911"/>
                  </a:lnTo>
                  <a:lnTo>
                    <a:pt x="1579234" y="39807"/>
                  </a:lnTo>
                  <a:lnTo>
                    <a:pt x="1620829" y="20216"/>
                  </a:lnTo>
                  <a:lnTo>
                    <a:pt x="1666022" y="7227"/>
                  </a:lnTo>
                  <a:lnTo>
                    <a:pt x="1713392" y="925"/>
                  </a:lnTo>
                  <a:lnTo>
                    <a:pt x="1761517" y="1398"/>
                  </a:lnTo>
                  <a:lnTo>
                    <a:pt x="1808975" y="8732"/>
                  </a:lnTo>
                  <a:lnTo>
                    <a:pt x="1854344" y="23015"/>
                  </a:lnTo>
                  <a:lnTo>
                    <a:pt x="1896203" y="44334"/>
                  </a:lnTo>
                  <a:lnTo>
                    <a:pt x="1951332" y="93232"/>
                  </a:lnTo>
                  <a:lnTo>
                    <a:pt x="1980886" y="153046"/>
                  </a:lnTo>
                  <a:lnTo>
                    <a:pt x="2032976" y="167899"/>
                  </a:lnTo>
                  <a:lnTo>
                    <a:pt x="2078645" y="189507"/>
                  </a:lnTo>
                  <a:lnTo>
                    <a:pt x="2117116" y="216859"/>
                  </a:lnTo>
                  <a:lnTo>
                    <a:pt x="2147612" y="248943"/>
                  </a:lnTo>
                  <a:lnTo>
                    <a:pt x="2169354" y="284750"/>
                  </a:lnTo>
                  <a:lnTo>
                    <a:pt x="2181565" y="323267"/>
                  </a:lnTo>
                  <a:lnTo>
                    <a:pt x="2183467" y="363484"/>
                  </a:lnTo>
                  <a:lnTo>
                    <a:pt x="2174282" y="404391"/>
                  </a:lnTo>
                  <a:lnTo>
                    <a:pt x="2171599" y="411234"/>
                  </a:lnTo>
                  <a:lnTo>
                    <a:pt x="2168599" y="418002"/>
                  </a:lnTo>
                  <a:lnTo>
                    <a:pt x="2165284" y="424690"/>
                  </a:lnTo>
                  <a:lnTo>
                    <a:pt x="2161658" y="431290"/>
                  </a:lnTo>
                  <a:lnTo>
                    <a:pt x="2192599" y="466747"/>
                  </a:lnTo>
                  <a:lnTo>
                    <a:pt x="2214881" y="504410"/>
                  </a:lnTo>
                  <a:lnTo>
                    <a:pt x="2228635" y="543532"/>
                  </a:lnTo>
                  <a:lnTo>
                    <a:pt x="2233995" y="583361"/>
                  </a:lnTo>
                  <a:lnTo>
                    <a:pt x="2231094" y="623149"/>
                  </a:lnTo>
                  <a:lnTo>
                    <a:pt x="2220063" y="662146"/>
                  </a:lnTo>
                  <a:lnTo>
                    <a:pt x="2201035" y="699602"/>
                  </a:lnTo>
                  <a:lnTo>
                    <a:pt x="2174142" y="734769"/>
                  </a:lnTo>
                  <a:lnTo>
                    <a:pt x="2139518" y="766896"/>
                  </a:lnTo>
                  <a:lnTo>
                    <a:pt x="2097294" y="795234"/>
                  </a:lnTo>
                  <a:lnTo>
                    <a:pt x="2059982" y="813801"/>
                  </a:lnTo>
                  <a:lnTo>
                    <a:pt x="2019937" y="828611"/>
                  </a:lnTo>
                  <a:lnTo>
                    <a:pt x="1977671" y="839509"/>
                  </a:lnTo>
                  <a:lnTo>
                    <a:pt x="1933693" y="846339"/>
                  </a:lnTo>
                  <a:lnTo>
                    <a:pt x="1928450" y="886115"/>
                  </a:lnTo>
                  <a:lnTo>
                    <a:pt x="1914167" y="923499"/>
                  </a:lnTo>
                  <a:lnTo>
                    <a:pt x="1891695" y="957867"/>
                  </a:lnTo>
                  <a:lnTo>
                    <a:pt x="1861884" y="988601"/>
                  </a:lnTo>
                  <a:lnTo>
                    <a:pt x="1825586" y="1015079"/>
                  </a:lnTo>
                  <a:lnTo>
                    <a:pt x="1783651" y="1036681"/>
                  </a:lnTo>
                  <a:lnTo>
                    <a:pt x="1736928" y="1052786"/>
                  </a:lnTo>
                  <a:lnTo>
                    <a:pt x="1686270" y="1062773"/>
                  </a:lnTo>
                  <a:lnTo>
                    <a:pt x="1632525" y="1066023"/>
                  </a:lnTo>
                  <a:lnTo>
                    <a:pt x="1591502" y="1063676"/>
                  </a:lnTo>
                  <a:lnTo>
                    <a:pt x="1551483" y="1057213"/>
                  </a:lnTo>
                  <a:lnTo>
                    <a:pt x="1513032" y="1046753"/>
                  </a:lnTo>
                  <a:lnTo>
                    <a:pt x="1476709" y="1032419"/>
                  </a:lnTo>
                  <a:lnTo>
                    <a:pt x="1458156" y="1068296"/>
                  </a:lnTo>
                  <a:lnTo>
                    <a:pt x="1433390" y="1100948"/>
                  </a:lnTo>
                  <a:lnTo>
                    <a:pt x="1403084" y="1130108"/>
                  </a:lnTo>
                  <a:lnTo>
                    <a:pt x="1367911" y="1155507"/>
                  </a:lnTo>
                  <a:lnTo>
                    <a:pt x="1328543" y="1176878"/>
                  </a:lnTo>
                  <a:lnTo>
                    <a:pt x="1285652" y="1193954"/>
                  </a:lnTo>
                  <a:lnTo>
                    <a:pt x="1239911" y="1206467"/>
                  </a:lnTo>
                  <a:lnTo>
                    <a:pt x="1191993" y="1214149"/>
                  </a:lnTo>
                  <a:lnTo>
                    <a:pt x="1142570" y="1216732"/>
                  </a:lnTo>
                  <a:lnTo>
                    <a:pt x="1092314" y="1213949"/>
                  </a:lnTo>
                  <a:lnTo>
                    <a:pt x="1041899" y="1205533"/>
                  </a:lnTo>
                  <a:lnTo>
                    <a:pt x="986108" y="1188945"/>
                  </a:lnTo>
                  <a:lnTo>
                    <a:pt x="935325" y="1165672"/>
                  </a:lnTo>
                  <a:lnTo>
                    <a:pt x="890618" y="1136301"/>
                  </a:lnTo>
                  <a:lnTo>
                    <a:pt x="853050" y="1101418"/>
                  </a:lnTo>
                  <a:lnTo>
                    <a:pt x="808583" y="1118618"/>
                  </a:lnTo>
                  <a:lnTo>
                    <a:pt x="762633" y="1131302"/>
                  </a:lnTo>
                  <a:lnTo>
                    <a:pt x="715712" y="1139564"/>
                  </a:lnTo>
                  <a:lnTo>
                    <a:pt x="668333" y="1143501"/>
                  </a:lnTo>
                  <a:lnTo>
                    <a:pt x="621009" y="1143207"/>
                  </a:lnTo>
                  <a:lnTo>
                    <a:pt x="574253" y="1138777"/>
                  </a:lnTo>
                  <a:lnTo>
                    <a:pt x="528576" y="1130307"/>
                  </a:lnTo>
                  <a:lnTo>
                    <a:pt x="484492" y="1117891"/>
                  </a:lnTo>
                  <a:lnTo>
                    <a:pt x="442514" y="1101625"/>
                  </a:lnTo>
                  <a:lnTo>
                    <a:pt x="403153" y="1081603"/>
                  </a:lnTo>
                  <a:lnTo>
                    <a:pt x="366924" y="1057922"/>
                  </a:lnTo>
                  <a:lnTo>
                    <a:pt x="334338" y="1030675"/>
                  </a:lnTo>
                  <a:lnTo>
                    <a:pt x="305909" y="999958"/>
                  </a:lnTo>
                  <a:lnTo>
                    <a:pt x="301692" y="994611"/>
                  </a:lnTo>
                  <a:lnTo>
                    <a:pt x="249718" y="994692"/>
                  </a:lnTo>
                  <a:lnTo>
                    <a:pt x="200669" y="986331"/>
                  </a:lnTo>
                  <a:lnTo>
                    <a:pt x="156046" y="970403"/>
                  </a:lnTo>
                  <a:lnTo>
                    <a:pt x="117347" y="947787"/>
                  </a:lnTo>
                  <a:lnTo>
                    <a:pt x="86072" y="919357"/>
                  </a:lnTo>
                  <a:lnTo>
                    <a:pt x="63722" y="885989"/>
                  </a:lnTo>
                  <a:lnTo>
                    <a:pt x="51794" y="848561"/>
                  </a:lnTo>
                  <a:lnTo>
                    <a:pt x="51423" y="812226"/>
                  </a:lnTo>
                  <a:lnTo>
                    <a:pt x="61534" y="777090"/>
                  </a:lnTo>
                  <a:lnTo>
                    <a:pt x="81586" y="744371"/>
                  </a:lnTo>
                  <a:lnTo>
                    <a:pt x="111040" y="715287"/>
                  </a:lnTo>
                  <a:lnTo>
                    <a:pt x="63612" y="687645"/>
                  </a:lnTo>
                  <a:lnTo>
                    <a:pt x="28786" y="652885"/>
                  </a:lnTo>
                  <a:lnTo>
                    <a:pt x="7327" y="613187"/>
                  </a:lnTo>
                  <a:lnTo>
                    <a:pt x="0" y="570735"/>
                  </a:lnTo>
                  <a:lnTo>
                    <a:pt x="7569" y="527710"/>
                  </a:lnTo>
                  <a:lnTo>
                    <a:pt x="30801" y="486294"/>
                  </a:lnTo>
                  <a:lnTo>
                    <a:pt x="62703" y="454855"/>
                  </a:lnTo>
                  <a:lnTo>
                    <a:pt x="102993" y="430141"/>
                  </a:lnTo>
                  <a:lnTo>
                    <a:pt x="149843" y="413027"/>
                  </a:lnTo>
                  <a:lnTo>
                    <a:pt x="201426" y="404391"/>
                  </a:lnTo>
                  <a:lnTo>
                    <a:pt x="203305" y="400607"/>
                  </a:lnTo>
                  <a:close/>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1" name="object 11"/>
            <p:cNvSpPr/>
            <p:nvPr/>
          </p:nvSpPr>
          <p:spPr>
            <a:xfrm>
              <a:off x="725939" y="2171827"/>
              <a:ext cx="67945" cy="67945"/>
            </a:xfrm>
            <a:custGeom>
              <a:avLst/>
              <a:gdLst/>
              <a:ahLst/>
              <a:cxnLst/>
              <a:rect l="l" t="t" r="r" b="b"/>
              <a:pathLst>
                <a:path w="67945" h="67944">
                  <a:moveTo>
                    <a:pt x="67564" y="33782"/>
                  </a:moveTo>
                  <a:lnTo>
                    <a:pt x="64909" y="46931"/>
                  </a:lnTo>
                  <a:lnTo>
                    <a:pt x="57669" y="57669"/>
                  </a:lnTo>
                  <a:lnTo>
                    <a:pt x="46931" y="64909"/>
                  </a:lnTo>
                  <a:lnTo>
                    <a:pt x="33782" y="67564"/>
                  </a:lnTo>
                  <a:lnTo>
                    <a:pt x="20632" y="64909"/>
                  </a:lnTo>
                  <a:lnTo>
                    <a:pt x="9894" y="57669"/>
                  </a:lnTo>
                  <a:lnTo>
                    <a:pt x="2654" y="46931"/>
                  </a:lnTo>
                  <a:lnTo>
                    <a:pt x="0" y="33782"/>
                  </a:lnTo>
                  <a:lnTo>
                    <a:pt x="2654" y="20632"/>
                  </a:lnTo>
                  <a:lnTo>
                    <a:pt x="9894" y="9894"/>
                  </a:lnTo>
                  <a:lnTo>
                    <a:pt x="20632" y="2654"/>
                  </a:lnTo>
                  <a:lnTo>
                    <a:pt x="33782" y="0"/>
                  </a:lnTo>
                  <a:lnTo>
                    <a:pt x="46931" y="2654"/>
                  </a:lnTo>
                  <a:lnTo>
                    <a:pt x="57669" y="9894"/>
                  </a:lnTo>
                  <a:lnTo>
                    <a:pt x="64909" y="20632"/>
                  </a:lnTo>
                  <a:lnTo>
                    <a:pt x="67564" y="33782"/>
                  </a:lnTo>
                  <a:close/>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2" name="object 12"/>
            <p:cNvSpPr/>
            <p:nvPr/>
          </p:nvSpPr>
          <p:spPr>
            <a:xfrm>
              <a:off x="717754" y="2096184"/>
              <a:ext cx="135255" cy="135255"/>
            </a:xfrm>
            <a:custGeom>
              <a:avLst/>
              <a:gdLst/>
              <a:ahLst/>
              <a:cxnLst/>
              <a:rect l="l" t="t" r="r" b="b"/>
              <a:pathLst>
                <a:path w="135255" h="135255">
                  <a:moveTo>
                    <a:pt x="135128" y="67563"/>
                  </a:moveTo>
                  <a:lnTo>
                    <a:pt x="129818" y="93862"/>
                  </a:lnTo>
                  <a:lnTo>
                    <a:pt x="115338" y="115338"/>
                  </a:lnTo>
                  <a:lnTo>
                    <a:pt x="93862" y="129818"/>
                  </a:lnTo>
                  <a:lnTo>
                    <a:pt x="67564" y="135127"/>
                  </a:lnTo>
                  <a:lnTo>
                    <a:pt x="41265" y="129818"/>
                  </a:lnTo>
                  <a:lnTo>
                    <a:pt x="19789" y="115338"/>
                  </a:lnTo>
                  <a:lnTo>
                    <a:pt x="5309" y="93862"/>
                  </a:lnTo>
                  <a:lnTo>
                    <a:pt x="0" y="67563"/>
                  </a:lnTo>
                  <a:lnTo>
                    <a:pt x="5309" y="41265"/>
                  </a:lnTo>
                  <a:lnTo>
                    <a:pt x="19789" y="19789"/>
                  </a:lnTo>
                  <a:lnTo>
                    <a:pt x="41265" y="5309"/>
                  </a:lnTo>
                  <a:lnTo>
                    <a:pt x="67564" y="0"/>
                  </a:lnTo>
                  <a:lnTo>
                    <a:pt x="93862" y="5309"/>
                  </a:lnTo>
                  <a:lnTo>
                    <a:pt x="115338" y="19789"/>
                  </a:lnTo>
                  <a:lnTo>
                    <a:pt x="129818" y="41265"/>
                  </a:lnTo>
                  <a:lnTo>
                    <a:pt x="135128" y="67563"/>
                  </a:lnTo>
                  <a:close/>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3" name="object 13"/>
            <p:cNvSpPr/>
            <p:nvPr/>
          </p:nvSpPr>
          <p:spPr>
            <a:xfrm>
              <a:off x="744821" y="1962901"/>
              <a:ext cx="203200" cy="203200"/>
            </a:xfrm>
            <a:custGeom>
              <a:avLst/>
              <a:gdLst/>
              <a:ahLst/>
              <a:cxnLst/>
              <a:rect l="l" t="t" r="r" b="b"/>
              <a:pathLst>
                <a:path w="203200" h="203200">
                  <a:moveTo>
                    <a:pt x="202692" y="101346"/>
                  </a:moveTo>
                  <a:lnTo>
                    <a:pt x="194727" y="140793"/>
                  </a:lnTo>
                  <a:lnTo>
                    <a:pt x="173007" y="173007"/>
                  </a:lnTo>
                  <a:lnTo>
                    <a:pt x="140793" y="194727"/>
                  </a:lnTo>
                  <a:lnTo>
                    <a:pt x="101346" y="202692"/>
                  </a:lnTo>
                  <a:lnTo>
                    <a:pt x="61898" y="194727"/>
                  </a:lnTo>
                  <a:lnTo>
                    <a:pt x="29684" y="173007"/>
                  </a:lnTo>
                  <a:lnTo>
                    <a:pt x="7964" y="140793"/>
                  </a:lnTo>
                  <a:lnTo>
                    <a:pt x="0" y="101346"/>
                  </a:lnTo>
                  <a:lnTo>
                    <a:pt x="7964" y="61898"/>
                  </a:lnTo>
                  <a:lnTo>
                    <a:pt x="29684" y="29684"/>
                  </a:lnTo>
                  <a:lnTo>
                    <a:pt x="61898" y="7964"/>
                  </a:lnTo>
                  <a:lnTo>
                    <a:pt x="101346" y="0"/>
                  </a:lnTo>
                  <a:lnTo>
                    <a:pt x="140793" y="7964"/>
                  </a:lnTo>
                  <a:lnTo>
                    <a:pt x="173007" y="29684"/>
                  </a:lnTo>
                  <a:lnTo>
                    <a:pt x="194727" y="61898"/>
                  </a:lnTo>
                  <a:lnTo>
                    <a:pt x="202692" y="101346"/>
                  </a:lnTo>
                  <a:close/>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4" name="object 14"/>
            <p:cNvSpPr/>
            <p:nvPr/>
          </p:nvSpPr>
          <p:spPr>
            <a:xfrm>
              <a:off x="220521" y="1551923"/>
              <a:ext cx="1377315" cy="386080"/>
            </a:xfrm>
            <a:custGeom>
              <a:avLst/>
              <a:gdLst/>
              <a:ahLst/>
              <a:cxnLst/>
              <a:rect l="l" t="t" r="r" b="b"/>
              <a:pathLst>
                <a:path w="1377315" h="386080">
                  <a:moveTo>
                    <a:pt x="130822" y="22440"/>
                  </a:moveTo>
                  <a:lnTo>
                    <a:pt x="96676" y="22481"/>
                  </a:lnTo>
                  <a:lnTo>
                    <a:pt x="63106" y="18688"/>
                  </a:lnTo>
                  <a:lnTo>
                    <a:pt x="30688" y="11160"/>
                  </a:lnTo>
                  <a:lnTo>
                    <a:pt x="0" y="0"/>
                  </a:lnTo>
                </a:path>
                <a:path w="1377315" h="386080">
                  <a:moveTo>
                    <a:pt x="246253" y="267982"/>
                  </a:moveTo>
                  <a:lnTo>
                    <a:pt x="232323" y="271707"/>
                  </a:lnTo>
                  <a:lnTo>
                    <a:pt x="218109" y="274743"/>
                  </a:lnTo>
                  <a:lnTo>
                    <a:pt x="203658" y="277082"/>
                  </a:lnTo>
                  <a:lnTo>
                    <a:pt x="189014" y="278714"/>
                  </a:lnTo>
                </a:path>
                <a:path w="1377315" h="386080">
                  <a:moveTo>
                    <a:pt x="739482" y="385965"/>
                  </a:moveTo>
                  <a:lnTo>
                    <a:pt x="729546" y="374247"/>
                  </a:lnTo>
                  <a:lnTo>
                    <a:pt x="720474" y="362159"/>
                  </a:lnTo>
                  <a:lnTo>
                    <a:pt x="712283" y="349729"/>
                  </a:lnTo>
                  <a:lnTo>
                    <a:pt x="704989" y="336981"/>
                  </a:lnTo>
                </a:path>
                <a:path w="1377315" h="386080">
                  <a:moveTo>
                    <a:pt x="1377264" y="263817"/>
                  </a:moveTo>
                  <a:lnTo>
                    <a:pt x="1375257" y="277442"/>
                  </a:lnTo>
                  <a:lnTo>
                    <a:pt x="1372290" y="290961"/>
                  </a:lnTo>
                  <a:lnTo>
                    <a:pt x="1368368" y="304345"/>
                  </a:lnTo>
                  <a:lnTo>
                    <a:pt x="1363497" y="317563"/>
                  </a:lnTo>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15" name="object 15"/>
            <p:cNvPicPr/>
            <p:nvPr/>
          </p:nvPicPr>
          <p:blipFill>
            <a:blip r:embed="rId3" cstate="print"/>
            <a:stretch>
              <a:fillRect/>
            </a:stretch>
          </p:blipFill>
          <p:spPr>
            <a:xfrm>
              <a:off x="1858656" y="1470681"/>
              <a:ext cx="193840" cy="226783"/>
            </a:xfrm>
            <a:prstGeom prst="rect">
              <a:avLst/>
            </a:prstGeom>
          </p:spPr>
        </p:pic>
        <p:sp>
          <p:nvSpPr>
            <p:cNvPr id="16" name="object 16"/>
            <p:cNvSpPr/>
            <p:nvPr/>
          </p:nvSpPr>
          <p:spPr>
            <a:xfrm>
              <a:off x="310399" y="903321"/>
              <a:ext cx="1957705" cy="441959"/>
            </a:xfrm>
            <a:custGeom>
              <a:avLst/>
              <a:gdLst/>
              <a:ahLst/>
              <a:cxnLst/>
              <a:rect l="l" t="t" r="r" b="b"/>
              <a:pathLst>
                <a:path w="1957705" h="441959">
                  <a:moveTo>
                    <a:pt x="1957298" y="366356"/>
                  </a:moveTo>
                  <a:lnTo>
                    <a:pt x="1943100" y="387511"/>
                  </a:lnTo>
                  <a:lnTo>
                    <a:pt x="1925777" y="407242"/>
                  </a:lnTo>
                  <a:lnTo>
                    <a:pt x="1905520" y="425362"/>
                  </a:lnTo>
                  <a:lnTo>
                    <a:pt x="1882520" y="441680"/>
                  </a:lnTo>
                </a:path>
                <a:path w="1957705" h="441959">
                  <a:moveTo>
                    <a:pt x="1777872" y="86868"/>
                  </a:moveTo>
                  <a:lnTo>
                    <a:pt x="1779727" y="95699"/>
                  </a:lnTo>
                  <a:lnTo>
                    <a:pt x="1781005" y="104582"/>
                  </a:lnTo>
                  <a:lnTo>
                    <a:pt x="1781703" y="113501"/>
                  </a:lnTo>
                  <a:lnTo>
                    <a:pt x="1781822" y="122440"/>
                  </a:lnTo>
                </a:path>
                <a:path w="1957705" h="441959">
                  <a:moveTo>
                    <a:pt x="1300353" y="45377"/>
                  </a:moveTo>
                  <a:lnTo>
                    <a:pt x="1308245" y="33282"/>
                  </a:lnTo>
                  <a:lnTo>
                    <a:pt x="1317285" y="21659"/>
                  </a:lnTo>
                  <a:lnTo>
                    <a:pt x="1327434" y="10551"/>
                  </a:lnTo>
                  <a:lnTo>
                    <a:pt x="1338656" y="0"/>
                  </a:lnTo>
                </a:path>
                <a:path w="1957705" h="441959">
                  <a:moveTo>
                    <a:pt x="942073" y="66992"/>
                  </a:moveTo>
                  <a:lnTo>
                    <a:pt x="945476" y="56903"/>
                  </a:lnTo>
                  <a:lnTo>
                    <a:pt x="949712" y="46999"/>
                  </a:lnTo>
                  <a:lnTo>
                    <a:pt x="954767" y="37310"/>
                  </a:lnTo>
                  <a:lnTo>
                    <a:pt x="960628" y="27863"/>
                  </a:lnTo>
                </a:path>
                <a:path w="1957705" h="441959">
                  <a:moveTo>
                    <a:pt x="521614" y="80276"/>
                  </a:moveTo>
                  <a:lnTo>
                    <a:pt x="539542" y="88620"/>
                  </a:lnTo>
                  <a:lnTo>
                    <a:pt x="556739" y="97747"/>
                  </a:lnTo>
                  <a:lnTo>
                    <a:pt x="573160" y="107628"/>
                  </a:lnTo>
                  <a:lnTo>
                    <a:pt x="588759" y="118237"/>
                  </a:lnTo>
                </a:path>
                <a:path w="1957705" h="441959">
                  <a:moveTo>
                    <a:pt x="11709" y="378599"/>
                  </a:moveTo>
                  <a:lnTo>
                    <a:pt x="7983" y="368753"/>
                  </a:lnTo>
                  <a:lnTo>
                    <a:pt x="4787" y="358806"/>
                  </a:lnTo>
                  <a:lnTo>
                    <a:pt x="2126" y="348774"/>
                  </a:lnTo>
                  <a:lnTo>
                    <a:pt x="0" y="338670"/>
                  </a:lnTo>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17" name="object 17"/>
          <p:cNvSpPr txBox="1"/>
          <p:nvPr/>
        </p:nvSpPr>
        <p:spPr>
          <a:xfrm>
            <a:off x="643470" y="896439"/>
            <a:ext cx="1001394" cy="1032510"/>
          </a:xfrm>
          <a:prstGeom prst="rect">
            <a:avLst/>
          </a:prstGeom>
        </p:spPr>
        <p:txBody>
          <a:bodyPr vert="horz" wrap="square" lIns="0" tIns="13335" rIns="0" bIns="0" rtlCol="0">
            <a:spAutoFit/>
          </a:bodyPr>
          <a:lstStyle/>
          <a:p>
            <a:pPr marL="12700" marR="5080" lvl="0" indent="-1270" algn="ctr" defTabSz="914400" eaLnBrk="1" fontAlgn="auto" latinLnBrk="0" hangingPunct="1">
              <a:lnSpc>
                <a:spcPct val="100000"/>
              </a:lnSpc>
              <a:spcBef>
                <a:spcPts val="105"/>
              </a:spcBef>
              <a:spcAft>
                <a:spcPts val="0"/>
              </a:spcAft>
              <a:buClrTx/>
              <a:buSzTx/>
              <a:buFontTx/>
              <a:buNone/>
              <a:tabLst/>
              <a:defRPr/>
            </a:pPr>
            <a:r>
              <a:rPr kumimoji="0" sz="1100" b="1" i="0" u="none" strike="noStrike" kern="0" cap="none" spc="-10" normalizeH="0" baseline="0" noProof="0" dirty="0">
                <a:ln>
                  <a:noFill/>
                </a:ln>
                <a:solidFill>
                  <a:srgbClr val="FFFFFF"/>
                </a:solidFill>
                <a:effectLst/>
                <a:uLnTx/>
                <a:uFillTx/>
                <a:latin typeface="Times New Roman"/>
                <a:cs typeface="Times New Roman"/>
              </a:rPr>
              <a:t>работодатель</a:t>
            </a:r>
            <a:r>
              <a:rPr kumimoji="0" sz="1100" b="1" i="0" u="none" strike="noStrike" kern="0" cap="none" spc="40" normalizeH="0" baseline="0" noProof="0" dirty="0">
                <a:ln>
                  <a:noFill/>
                </a:ln>
                <a:solidFill>
                  <a:srgbClr val="FFFFFF"/>
                </a:solidFill>
                <a:effectLst/>
                <a:uLnTx/>
                <a:uFillTx/>
                <a:latin typeface="Times New Roman"/>
                <a:cs typeface="Times New Roman"/>
              </a:rPr>
              <a:t> </a:t>
            </a:r>
            <a:r>
              <a:rPr kumimoji="0" sz="1100" b="1" i="0" u="none" strike="noStrike" kern="0" cap="none" spc="-50" normalizeH="0" baseline="0" noProof="0" dirty="0">
                <a:ln>
                  <a:noFill/>
                </a:ln>
                <a:solidFill>
                  <a:srgbClr val="FFFFFF"/>
                </a:solidFill>
                <a:effectLst/>
                <a:uLnTx/>
                <a:uFillTx/>
                <a:latin typeface="Times New Roman"/>
                <a:cs typeface="Times New Roman"/>
              </a:rPr>
              <a:t>в </a:t>
            </a:r>
            <a:r>
              <a:rPr kumimoji="0" sz="1100" b="1" i="0" u="none" strike="noStrike" kern="0" cap="none" spc="0" normalizeH="0" baseline="0" noProof="0" dirty="0">
                <a:ln>
                  <a:noFill/>
                </a:ln>
                <a:solidFill>
                  <a:srgbClr val="FFFFFF"/>
                </a:solidFill>
                <a:effectLst/>
                <a:uLnTx/>
                <a:uFillTx/>
                <a:latin typeface="Times New Roman"/>
                <a:cs typeface="Times New Roman"/>
              </a:rPr>
              <a:t>зависимости</a:t>
            </a:r>
            <a:r>
              <a:rPr kumimoji="0" sz="1100" b="1" i="0" u="none" strike="noStrike" kern="0" cap="none" spc="-45" normalizeH="0" baseline="0" noProof="0" dirty="0">
                <a:ln>
                  <a:noFill/>
                </a:ln>
                <a:solidFill>
                  <a:srgbClr val="FFFFFF"/>
                </a:solidFill>
                <a:effectLst/>
                <a:uLnTx/>
                <a:uFillTx/>
                <a:latin typeface="Times New Roman"/>
                <a:cs typeface="Times New Roman"/>
              </a:rPr>
              <a:t> </a:t>
            </a:r>
            <a:r>
              <a:rPr kumimoji="0" sz="1100" b="1" i="0" u="none" strike="noStrike" kern="0" cap="none" spc="-25" normalizeH="0" baseline="0" noProof="0" dirty="0">
                <a:ln>
                  <a:noFill/>
                </a:ln>
                <a:solidFill>
                  <a:srgbClr val="FFFFFF"/>
                </a:solidFill>
                <a:effectLst/>
                <a:uLnTx/>
                <a:uFillTx/>
                <a:latin typeface="Times New Roman"/>
                <a:cs typeface="Times New Roman"/>
              </a:rPr>
              <a:t>от </a:t>
            </a:r>
            <a:r>
              <a:rPr kumimoji="0" sz="1100" b="1" i="0" u="none" strike="noStrike" kern="0" cap="none" spc="-10" normalizeH="0" baseline="0" noProof="0" dirty="0">
                <a:ln>
                  <a:noFill/>
                </a:ln>
                <a:solidFill>
                  <a:srgbClr val="FFFFFF"/>
                </a:solidFill>
                <a:effectLst/>
                <a:uLnTx/>
                <a:uFillTx/>
                <a:latin typeface="Times New Roman"/>
                <a:cs typeface="Times New Roman"/>
              </a:rPr>
              <a:t>специфики деятельности устанавливает (определяет)</a:t>
            </a:r>
            <a:endParaRPr kumimoji="0" sz="1100" b="0" i="0" u="none" strike="noStrike" kern="0" cap="none" spc="0" normalizeH="0" baseline="0" noProof="0">
              <a:ln>
                <a:noFill/>
              </a:ln>
              <a:solidFill>
                <a:sysClr val="windowText" lastClr="000000"/>
              </a:solidFill>
              <a:effectLst/>
              <a:uLnTx/>
              <a:uFillTx/>
              <a:latin typeface="Times New Roman"/>
              <a:cs typeface="Times New Roman"/>
            </a:endParaRPr>
          </a:p>
        </p:txBody>
      </p:sp>
      <p:sp>
        <p:nvSpPr>
          <p:cNvPr id="18" name="object 18"/>
          <p:cNvSpPr txBox="1"/>
          <p:nvPr/>
        </p:nvSpPr>
        <p:spPr>
          <a:xfrm>
            <a:off x="1431797" y="2710433"/>
            <a:ext cx="5085715" cy="502920"/>
          </a:xfrm>
          <a:prstGeom prst="rect">
            <a:avLst/>
          </a:prstGeom>
          <a:solidFill>
            <a:srgbClr val="8EB4E3"/>
          </a:solidFill>
          <a:ln w="25907">
            <a:solidFill>
              <a:srgbClr val="385D8A"/>
            </a:solidFill>
          </a:ln>
        </p:spPr>
        <p:txBody>
          <a:bodyPr vert="horz" wrap="square" lIns="0" tIns="0" rIns="0" bIns="0" rtlCol="0">
            <a:spAutoFit/>
          </a:bodyPr>
          <a:lstStyle/>
          <a:p>
            <a:pPr marL="326390" marR="0" lvl="0" indent="0" defTabSz="914400" eaLnBrk="1" fontAlgn="auto" latinLnBrk="0" hangingPunct="1">
              <a:lnSpc>
                <a:spcPts val="1180"/>
              </a:lnSpc>
              <a:spcBef>
                <a:spcPts val="0"/>
              </a:spcBef>
              <a:spcAft>
                <a:spcPts val="0"/>
              </a:spcAft>
              <a:buClrTx/>
              <a:buSzTx/>
              <a:buFontTx/>
              <a:buNone/>
              <a:tabLst/>
              <a:defRPr/>
            </a:pPr>
            <a:r>
              <a:rPr kumimoji="0" sz="1200" b="1" i="0" u="none" strike="noStrike" kern="0" cap="none" spc="0" normalizeH="0" baseline="0" noProof="0" dirty="0">
                <a:ln>
                  <a:noFill/>
                </a:ln>
                <a:solidFill>
                  <a:sysClr val="windowText" lastClr="000000"/>
                </a:solidFill>
                <a:effectLst/>
                <a:uLnTx/>
                <a:uFillTx/>
                <a:latin typeface="Calibri"/>
                <a:cs typeface="Calibri"/>
              </a:rPr>
              <a:t>порядок</a:t>
            </a:r>
            <a:r>
              <a:rPr kumimoji="0" sz="1200" b="1" i="0" u="none" strike="noStrike" kern="0" cap="none" spc="15"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создания</a:t>
            </a:r>
            <a:r>
              <a:rPr kumimoji="0" sz="1200" b="1" i="0" u="none" strike="noStrike" kern="0" cap="none" spc="-25"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и</a:t>
            </a:r>
            <a:r>
              <a:rPr kumimoji="0" sz="1200" b="1" i="0" u="none" strike="noStrike" kern="0" cap="none" spc="10"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функционирования</a:t>
            </a:r>
            <a:r>
              <a:rPr kumimoji="0" sz="1200" b="1" i="0" u="none" strike="noStrike" kern="0" cap="none" spc="-30"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комиссии</a:t>
            </a:r>
            <a:r>
              <a:rPr kumimoji="0" sz="1200" b="1" i="0" u="none" strike="noStrike" kern="0" cap="none" spc="-25"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по</a:t>
            </a:r>
            <a:r>
              <a:rPr kumimoji="0" sz="1200" b="1" i="0" u="none" strike="noStrike" kern="0" cap="none" spc="20"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проведению</a:t>
            </a:r>
            <a:endParaRPr kumimoji="0" sz="1200" b="0" i="0" u="none" strike="noStrike" kern="0" cap="none" spc="0" normalizeH="0" baseline="0" noProof="0">
              <a:ln>
                <a:noFill/>
              </a:ln>
              <a:solidFill>
                <a:sysClr val="windowText" lastClr="000000"/>
              </a:solidFill>
              <a:effectLst/>
              <a:uLnTx/>
              <a:uFillTx/>
              <a:latin typeface="Calibri"/>
              <a:cs typeface="Calibri"/>
            </a:endParaRPr>
          </a:p>
          <a:p>
            <a:pPr marL="905510" marR="382905" lvl="0" indent="-516890" defTabSz="914400" eaLnBrk="1" fontAlgn="auto" latinLnBrk="0" hangingPunct="1">
              <a:lnSpc>
                <a:spcPct val="100000"/>
              </a:lnSpc>
              <a:spcBef>
                <a:spcPts val="0"/>
              </a:spcBef>
              <a:spcAft>
                <a:spcPts val="0"/>
              </a:spcAft>
              <a:buClrTx/>
              <a:buSzTx/>
              <a:buFontTx/>
              <a:buNone/>
              <a:tabLst/>
              <a:defRPr/>
            </a:pPr>
            <a:r>
              <a:rPr kumimoji="0" sz="1200" b="1" i="0" u="none" strike="noStrike" kern="0" cap="none" spc="0" normalizeH="0" baseline="0" noProof="0" dirty="0">
                <a:ln>
                  <a:noFill/>
                </a:ln>
                <a:solidFill>
                  <a:sysClr val="windowText" lastClr="000000"/>
                </a:solidFill>
                <a:effectLst/>
                <a:uLnTx/>
                <a:uFillTx/>
                <a:latin typeface="Calibri"/>
                <a:cs typeface="Calibri"/>
              </a:rPr>
              <a:t>специальной</a:t>
            </a:r>
            <a:r>
              <a:rPr kumimoji="0" sz="1200" b="1" i="0" u="none" strike="noStrike" kern="0" cap="none" spc="-60"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оценки</a:t>
            </a:r>
            <a:r>
              <a:rPr kumimoji="0" sz="1200" b="1" i="0" u="none" strike="noStrike" kern="0" cap="none" spc="-35"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условий</a:t>
            </a:r>
            <a:r>
              <a:rPr kumimoji="0" sz="1200" b="1" i="0" u="none" strike="noStrike" kern="0" cap="none" spc="-55"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труда</a:t>
            </a:r>
            <a:r>
              <a:rPr kumimoji="0" sz="1200" b="1" i="0" u="none" strike="noStrike" kern="0" cap="none" spc="-30"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(далее</a:t>
            </a:r>
            <a:r>
              <a:rPr kumimoji="0" sz="1200" b="1" i="0" u="none" strike="noStrike" kern="0" cap="none" spc="-30"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СОУТ),</a:t>
            </a:r>
            <a:r>
              <a:rPr kumimoji="0" sz="1200" b="1" i="0" u="none" strike="noStrike" kern="0" cap="none" spc="-30"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а</a:t>
            </a:r>
            <a:r>
              <a:rPr kumimoji="0" sz="1200" b="1" i="0" u="none" strike="noStrike" kern="0" cap="none" spc="-30"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также</a:t>
            </a:r>
            <a:r>
              <a:rPr kumimoji="0" sz="1200" b="1" i="0" u="none" strike="noStrike" kern="0" cap="none" spc="-40"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права, </a:t>
            </a:r>
            <a:r>
              <a:rPr kumimoji="0" sz="1200" b="1" i="0" u="none" strike="noStrike" kern="0" cap="none" spc="0" normalizeH="0" baseline="0" noProof="0" dirty="0">
                <a:ln>
                  <a:noFill/>
                </a:ln>
                <a:solidFill>
                  <a:sysClr val="windowText" lastClr="000000"/>
                </a:solidFill>
                <a:effectLst/>
                <a:uLnTx/>
                <a:uFillTx/>
                <a:latin typeface="Calibri"/>
                <a:cs typeface="Calibri"/>
              </a:rPr>
              <a:t>обязанности</a:t>
            </a:r>
            <a:r>
              <a:rPr kumimoji="0" sz="1200" b="1" i="0" u="none" strike="noStrike" kern="0" cap="none" spc="-40"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и</a:t>
            </a:r>
            <a:r>
              <a:rPr kumimoji="0" sz="1200" b="1" i="0" u="none" strike="noStrike" kern="0" cap="none" spc="-20"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ответственность</a:t>
            </a:r>
            <a:r>
              <a:rPr kumimoji="0" sz="1200" b="1" i="0" u="none" strike="noStrike" kern="0" cap="none" spc="220"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членов</a:t>
            </a:r>
            <a:r>
              <a:rPr kumimoji="0" sz="1200" b="1" i="0" u="none" strike="noStrike" kern="0" cap="none" spc="-35"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комиссии</a:t>
            </a:r>
            <a:endParaRPr kumimoji="0" sz="1200" b="0" i="0" u="none" strike="noStrike" kern="0" cap="none" spc="0" normalizeH="0" baseline="0" noProof="0">
              <a:ln>
                <a:noFill/>
              </a:ln>
              <a:solidFill>
                <a:sysClr val="windowText" lastClr="000000"/>
              </a:solidFill>
              <a:effectLst/>
              <a:uLnTx/>
              <a:uFillTx/>
              <a:latin typeface="Calibri"/>
              <a:cs typeface="Calibri"/>
            </a:endParaRPr>
          </a:p>
        </p:txBody>
      </p:sp>
      <p:sp>
        <p:nvSpPr>
          <p:cNvPr id="19" name="object 19"/>
          <p:cNvSpPr txBox="1"/>
          <p:nvPr/>
        </p:nvSpPr>
        <p:spPr>
          <a:xfrm>
            <a:off x="1450086" y="2146554"/>
            <a:ext cx="5067300" cy="433070"/>
          </a:xfrm>
          <a:prstGeom prst="rect">
            <a:avLst/>
          </a:prstGeom>
          <a:solidFill>
            <a:srgbClr val="8EB4E3"/>
          </a:solidFill>
          <a:ln w="25907">
            <a:solidFill>
              <a:srgbClr val="385D8A"/>
            </a:solidFill>
          </a:ln>
        </p:spPr>
        <p:txBody>
          <a:bodyPr vert="horz" wrap="square" lIns="0" tIns="23495" rIns="0" bIns="0" rtlCol="0">
            <a:spAutoFit/>
          </a:bodyPr>
          <a:lstStyle/>
          <a:p>
            <a:pPr marL="257175" marR="231775" lvl="0" indent="-20320" defTabSz="914400" eaLnBrk="1" fontAlgn="auto" latinLnBrk="0" hangingPunct="1">
              <a:lnSpc>
                <a:spcPct val="100000"/>
              </a:lnSpc>
              <a:spcBef>
                <a:spcPts val="185"/>
              </a:spcBef>
              <a:spcAft>
                <a:spcPts val="0"/>
              </a:spcAft>
              <a:buClrTx/>
              <a:buSzTx/>
              <a:buFontTx/>
              <a:buNone/>
              <a:tabLst/>
              <a:defRPr/>
            </a:pPr>
            <a:r>
              <a:rPr kumimoji="0" sz="1200" b="1" i="0" u="none" strike="noStrike" kern="0" cap="none" spc="0" normalizeH="0" baseline="0" noProof="0" dirty="0">
                <a:ln>
                  <a:noFill/>
                </a:ln>
                <a:solidFill>
                  <a:sysClr val="windowText" lastClr="000000"/>
                </a:solidFill>
                <a:effectLst/>
                <a:uLnTx/>
                <a:uFillTx/>
                <a:latin typeface="Calibri"/>
                <a:cs typeface="Calibri"/>
              </a:rPr>
              <a:t>особенности</a:t>
            </a:r>
            <a:r>
              <a:rPr kumimoji="0" sz="1200" b="1" i="0" u="none" strike="noStrike" kern="0" cap="none" spc="-35"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функционирования</a:t>
            </a:r>
            <a:r>
              <a:rPr kumimoji="0" sz="1200" b="1" i="0" u="none" strike="noStrike" kern="0" cap="none" spc="-35"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комиссии</a:t>
            </a:r>
            <a:r>
              <a:rPr kumimoji="0" sz="1200" b="1" i="0" u="none" strike="noStrike" kern="0" cap="none" spc="-20"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по </a:t>
            </a:r>
            <a:r>
              <a:rPr kumimoji="0" sz="1200" b="1" i="0" u="none" strike="noStrike" kern="0" cap="none" spc="-10" normalizeH="0" baseline="0" noProof="0" dirty="0">
                <a:ln>
                  <a:noFill/>
                </a:ln>
                <a:solidFill>
                  <a:sysClr val="windowText" lastClr="000000"/>
                </a:solidFill>
                <a:effectLst/>
                <a:uLnTx/>
                <a:uFillTx/>
                <a:latin typeface="Calibri"/>
                <a:cs typeface="Calibri"/>
              </a:rPr>
              <a:t>проведению</a:t>
            </a:r>
            <a:r>
              <a:rPr kumimoji="0" sz="1200" b="1" i="0" u="none" strike="noStrike" kern="0" cap="none" spc="-15"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СОУТ</a:t>
            </a:r>
            <a:r>
              <a:rPr kumimoji="0" sz="1200" b="1" i="0" u="none" strike="noStrike" kern="0" cap="none" spc="10" normalizeH="0" baseline="0" noProof="0" dirty="0">
                <a:ln>
                  <a:noFill/>
                </a:ln>
                <a:solidFill>
                  <a:sysClr val="windowText" lastClr="000000"/>
                </a:solidFill>
                <a:effectLst/>
                <a:uLnTx/>
                <a:uFillTx/>
                <a:latin typeface="Calibri"/>
                <a:cs typeface="Calibri"/>
              </a:rPr>
              <a:t> </a:t>
            </a:r>
            <a:r>
              <a:rPr kumimoji="0" sz="1200" b="1" i="0" u="none" strike="noStrike" kern="0" cap="none" spc="-25" normalizeH="0" baseline="0" noProof="0" dirty="0">
                <a:ln>
                  <a:noFill/>
                </a:ln>
                <a:solidFill>
                  <a:sysClr val="windowText" lastClr="000000"/>
                </a:solidFill>
                <a:effectLst/>
                <a:uLnTx/>
                <a:uFillTx/>
                <a:latin typeface="Calibri"/>
                <a:cs typeface="Calibri"/>
              </a:rPr>
              <a:t>при </a:t>
            </a:r>
            <a:r>
              <a:rPr kumimoji="0" sz="1200" b="1" i="0" u="none" strike="noStrike" kern="0" cap="none" spc="0" normalizeH="0" baseline="0" noProof="0" dirty="0">
                <a:ln>
                  <a:noFill/>
                </a:ln>
                <a:solidFill>
                  <a:sysClr val="windowText" lastClr="000000"/>
                </a:solidFill>
                <a:effectLst/>
                <a:uLnTx/>
                <a:uFillTx/>
                <a:latin typeface="Calibri"/>
                <a:cs typeface="Calibri"/>
              </a:rPr>
              <a:t>наличии</a:t>
            </a:r>
            <a:r>
              <a:rPr kumimoji="0" sz="1200" b="1" i="0" u="none" strike="noStrike" kern="0" cap="none" spc="-40"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у</a:t>
            </a:r>
            <a:r>
              <a:rPr kumimoji="0" sz="1200" b="1" i="0" u="none" strike="noStrike" kern="0" cap="none" spc="-10" normalizeH="0" baseline="0" noProof="0" dirty="0">
                <a:ln>
                  <a:noFill/>
                </a:ln>
                <a:solidFill>
                  <a:sysClr val="windowText" lastClr="000000"/>
                </a:solidFill>
                <a:effectLst/>
                <a:uLnTx/>
                <a:uFillTx/>
                <a:latin typeface="Calibri"/>
                <a:cs typeface="Calibri"/>
              </a:rPr>
              <a:t> работодателя</a:t>
            </a:r>
            <a:r>
              <a:rPr kumimoji="0" sz="1200" b="1" i="0" u="none" strike="noStrike" kern="0" cap="none" spc="0"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обособленных</a:t>
            </a:r>
            <a:r>
              <a:rPr kumimoji="0" sz="1200" b="1" i="0" u="none" strike="noStrike" kern="0" cap="none" spc="-15"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структурных</a:t>
            </a:r>
            <a:r>
              <a:rPr kumimoji="0" sz="1200" b="1" i="0" u="none" strike="noStrike" kern="0" cap="none" spc="-35"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подразделений</a:t>
            </a:r>
            <a:endParaRPr kumimoji="0" sz="1200" b="0" i="0" u="none" strike="noStrike" kern="0" cap="none" spc="0" normalizeH="0" baseline="0" noProof="0">
              <a:ln>
                <a:noFill/>
              </a:ln>
              <a:solidFill>
                <a:sysClr val="windowText" lastClr="000000"/>
              </a:solidFill>
              <a:effectLst/>
              <a:uLnTx/>
              <a:uFillTx/>
              <a:latin typeface="Calibri"/>
              <a:cs typeface="Calibri"/>
            </a:endParaRPr>
          </a:p>
        </p:txBody>
      </p:sp>
      <p:sp>
        <p:nvSpPr>
          <p:cNvPr id="20" name="object 20"/>
          <p:cNvSpPr txBox="1"/>
          <p:nvPr/>
        </p:nvSpPr>
        <p:spPr>
          <a:xfrm>
            <a:off x="1436369" y="3358134"/>
            <a:ext cx="5081270" cy="515620"/>
          </a:xfrm>
          <a:prstGeom prst="rect">
            <a:avLst/>
          </a:prstGeom>
          <a:solidFill>
            <a:srgbClr val="8EB4E3"/>
          </a:solidFill>
          <a:ln w="25907">
            <a:solidFill>
              <a:srgbClr val="385D8A"/>
            </a:solidFill>
          </a:ln>
        </p:spPr>
        <p:txBody>
          <a:bodyPr vert="horz" wrap="square" lIns="0" tIns="0" rIns="0" bIns="0" rtlCol="0">
            <a:spAutoFit/>
          </a:bodyPr>
          <a:lstStyle/>
          <a:p>
            <a:pPr marL="0" marR="0" lvl="0" indent="0" algn="ctr" defTabSz="914400" eaLnBrk="1" fontAlgn="auto" latinLnBrk="0" hangingPunct="1">
              <a:lnSpc>
                <a:spcPts val="1230"/>
              </a:lnSpc>
              <a:spcBef>
                <a:spcPts val="0"/>
              </a:spcBef>
              <a:spcAft>
                <a:spcPts val="0"/>
              </a:spcAft>
              <a:buClrTx/>
              <a:buSzTx/>
              <a:buFontTx/>
              <a:buNone/>
              <a:tabLst/>
              <a:defRPr/>
            </a:pPr>
            <a:r>
              <a:rPr kumimoji="0" sz="1200" b="1" i="0" u="none" strike="noStrike" kern="0" cap="none" spc="-10" normalizeH="0" baseline="0" noProof="0" dirty="0">
                <a:ln>
                  <a:noFill/>
                </a:ln>
                <a:solidFill>
                  <a:sysClr val="windowText" lastClr="000000"/>
                </a:solidFill>
                <a:effectLst/>
                <a:uLnTx/>
                <a:uFillTx/>
                <a:latin typeface="Calibri"/>
                <a:cs typeface="Calibri"/>
              </a:rPr>
              <a:t>организационный</a:t>
            </a:r>
            <a:r>
              <a:rPr kumimoji="0" sz="1200" b="1" i="0" u="none" strike="noStrike" kern="0" cap="none" spc="-45"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порядок</a:t>
            </a:r>
            <a:r>
              <a:rPr kumimoji="0" sz="1200" b="1" i="0" u="none" strike="noStrike" kern="0" cap="none" spc="10"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проведения </a:t>
            </a:r>
            <a:r>
              <a:rPr kumimoji="0" sz="1200" b="1" i="0" u="none" strike="noStrike" kern="0" cap="none" spc="0" normalizeH="0" baseline="0" noProof="0" dirty="0">
                <a:ln>
                  <a:noFill/>
                </a:ln>
                <a:solidFill>
                  <a:sysClr val="windowText" lastClr="000000"/>
                </a:solidFill>
                <a:effectLst/>
                <a:uLnTx/>
                <a:uFillTx/>
                <a:latin typeface="Calibri"/>
                <a:cs typeface="Calibri"/>
              </a:rPr>
              <a:t>СОУТ</a:t>
            </a:r>
            <a:r>
              <a:rPr kumimoji="0" sz="1200" b="1" i="0" u="none" strike="noStrike" kern="0" cap="none" spc="10"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на</a:t>
            </a:r>
            <a:r>
              <a:rPr kumimoji="0" sz="1200" b="1" i="0" u="none" strike="noStrike" kern="0" cap="none" spc="-15"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рабочих</a:t>
            </a:r>
            <a:r>
              <a:rPr kumimoji="0" sz="1200" b="1" i="0" u="none" strike="noStrike" kern="0" cap="none" spc="-15"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местах</a:t>
            </a:r>
            <a:endParaRPr kumimoji="0" sz="1200" b="0" i="0" u="none" strike="noStrike" kern="0" cap="none" spc="0" normalizeH="0" baseline="0" noProof="0" dirty="0">
              <a:ln>
                <a:noFill/>
              </a:ln>
              <a:solidFill>
                <a:sysClr val="windowText" lastClr="000000"/>
              </a:solidFill>
              <a:effectLst/>
              <a:uLnTx/>
              <a:uFillTx/>
              <a:latin typeface="Calibri"/>
              <a:cs typeface="Calibri"/>
            </a:endParaRPr>
          </a:p>
          <a:p>
            <a:pPr marL="494030" marR="488950" lvl="0" indent="0" algn="ctr" defTabSz="914400" eaLnBrk="1" fontAlgn="auto" latinLnBrk="0" hangingPunct="1">
              <a:lnSpc>
                <a:spcPct val="100000"/>
              </a:lnSpc>
              <a:spcBef>
                <a:spcPts val="0"/>
              </a:spcBef>
              <a:spcAft>
                <a:spcPts val="0"/>
              </a:spcAft>
              <a:buClrTx/>
              <a:buSzTx/>
              <a:buFontTx/>
              <a:buNone/>
              <a:tabLst/>
              <a:defRPr/>
            </a:pPr>
            <a:r>
              <a:rPr kumimoji="0" sz="1200" b="1" i="0" u="none" strike="noStrike" kern="0" cap="none" spc="-10" normalizeH="0" baseline="0" noProof="0" dirty="0">
                <a:ln>
                  <a:noFill/>
                </a:ln>
                <a:solidFill>
                  <a:sysClr val="windowText" lastClr="000000"/>
                </a:solidFill>
                <a:effectLst/>
                <a:uLnTx/>
                <a:uFillTx/>
                <a:latin typeface="Calibri"/>
                <a:cs typeface="Calibri"/>
              </a:rPr>
              <a:t>работодателя </a:t>
            </a:r>
            <a:r>
              <a:rPr kumimoji="0" sz="1200" b="1" i="0" u="none" strike="noStrike" kern="0" cap="none" spc="0" normalizeH="0" baseline="0" noProof="0" dirty="0">
                <a:ln>
                  <a:noFill/>
                </a:ln>
                <a:solidFill>
                  <a:sysClr val="windowText" lastClr="000000"/>
                </a:solidFill>
                <a:effectLst/>
                <a:uLnTx/>
                <a:uFillTx/>
                <a:latin typeface="Calibri"/>
                <a:cs typeface="Calibri"/>
              </a:rPr>
              <a:t>в</a:t>
            </a:r>
            <a:r>
              <a:rPr kumimoji="0" sz="1200" b="1" i="0" u="none" strike="noStrike" kern="0" cap="none" spc="-20"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части</a:t>
            </a:r>
            <a:r>
              <a:rPr kumimoji="0" sz="1200" b="1" i="0" u="none" strike="noStrike" kern="0" cap="none" spc="-5"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деятельности</a:t>
            </a:r>
            <a:r>
              <a:rPr kumimoji="0" sz="1200" b="1" i="0" u="none" strike="noStrike" kern="0" cap="none" spc="-35"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комиссии</a:t>
            </a:r>
            <a:r>
              <a:rPr kumimoji="0" sz="1200" b="1" i="0" u="none" strike="noStrike" kern="0" cap="none" spc="-20"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по </a:t>
            </a:r>
            <a:r>
              <a:rPr kumimoji="0" sz="1200" b="1" i="0" u="none" strike="noStrike" kern="0" cap="none" spc="-10" normalizeH="0" baseline="0" noProof="0" dirty="0">
                <a:ln>
                  <a:noFill/>
                </a:ln>
                <a:solidFill>
                  <a:sysClr val="windowText" lastClr="000000"/>
                </a:solidFill>
                <a:effectLst/>
                <a:uLnTx/>
                <a:uFillTx/>
                <a:latin typeface="Calibri"/>
                <a:cs typeface="Calibri"/>
              </a:rPr>
              <a:t>проведению </a:t>
            </a:r>
            <a:r>
              <a:rPr kumimoji="0" sz="1200" b="1" i="0" u="none" strike="noStrike" kern="0" cap="none" spc="0" normalizeH="0" baseline="0" noProof="0" dirty="0">
                <a:ln>
                  <a:noFill/>
                </a:ln>
                <a:solidFill>
                  <a:sysClr val="windowText" lastClr="000000"/>
                </a:solidFill>
                <a:effectLst/>
                <a:uLnTx/>
                <a:uFillTx/>
                <a:latin typeface="Calibri"/>
                <a:cs typeface="Calibri"/>
              </a:rPr>
              <a:t>специальной</a:t>
            </a:r>
            <a:r>
              <a:rPr kumimoji="0" sz="1200" b="1" i="0" u="none" strike="noStrike" kern="0" cap="none" spc="-60"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оценки</a:t>
            </a:r>
            <a:r>
              <a:rPr kumimoji="0" sz="1200" b="1" i="0" u="none" strike="noStrike" kern="0" cap="none" spc="-35"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условий</a:t>
            </a:r>
            <a:r>
              <a:rPr kumimoji="0" sz="1200" b="1" i="0" u="none" strike="noStrike" kern="0" cap="none" spc="-55" normalizeH="0" baseline="0" noProof="0" dirty="0">
                <a:ln>
                  <a:noFill/>
                </a:ln>
                <a:solidFill>
                  <a:sysClr val="windowText" lastClr="000000"/>
                </a:solidFill>
                <a:effectLst/>
                <a:uLnTx/>
                <a:uFillTx/>
                <a:latin typeface="Calibri"/>
                <a:cs typeface="Calibri"/>
              </a:rPr>
              <a:t> </a:t>
            </a:r>
            <a:r>
              <a:rPr kumimoji="0" sz="1200" b="1" i="0" u="none" strike="noStrike" kern="0" cap="none" spc="-20" normalizeH="0" baseline="0" noProof="0" dirty="0">
                <a:ln>
                  <a:noFill/>
                </a:ln>
                <a:solidFill>
                  <a:sysClr val="windowText" lastClr="000000"/>
                </a:solidFill>
                <a:effectLst/>
                <a:uLnTx/>
                <a:uFillTx/>
                <a:latin typeface="Calibri"/>
                <a:cs typeface="Calibri"/>
              </a:rPr>
              <a:t>труда</a:t>
            </a:r>
            <a:endParaRPr kumimoji="0" sz="1200" b="0" i="0" u="none" strike="noStrike" kern="0" cap="none" spc="0" normalizeH="0" baseline="0" noProof="0" dirty="0">
              <a:ln>
                <a:noFill/>
              </a:ln>
              <a:solidFill>
                <a:sysClr val="windowText" lastClr="000000"/>
              </a:solidFill>
              <a:effectLst/>
              <a:uLnTx/>
              <a:uFillTx/>
              <a:latin typeface="Calibri"/>
              <a:cs typeface="Calibri"/>
            </a:endParaRPr>
          </a:p>
        </p:txBody>
      </p:sp>
      <p:sp>
        <p:nvSpPr>
          <p:cNvPr id="21" name="object 21"/>
          <p:cNvSpPr txBox="1"/>
          <p:nvPr/>
        </p:nvSpPr>
        <p:spPr>
          <a:xfrm>
            <a:off x="1431797" y="4005834"/>
            <a:ext cx="5088890" cy="452755"/>
          </a:xfrm>
          <a:prstGeom prst="rect">
            <a:avLst/>
          </a:prstGeom>
          <a:solidFill>
            <a:srgbClr val="8EB4E3"/>
          </a:solidFill>
          <a:ln w="25907">
            <a:solidFill>
              <a:srgbClr val="385D8A"/>
            </a:solidFill>
          </a:ln>
        </p:spPr>
        <p:txBody>
          <a:bodyPr vert="horz" wrap="square" lIns="0" tIns="33020" rIns="0" bIns="0" rtlCol="0">
            <a:spAutoFit/>
          </a:bodyPr>
          <a:lstStyle/>
          <a:p>
            <a:pPr marL="1054735" marR="227965" lvl="0" indent="-820419" defTabSz="914400" eaLnBrk="1" fontAlgn="auto" latinLnBrk="0" hangingPunct="1">
              <a:lnSpc>
                <a:spcPct val="100000"/>
              </a:lnSpc>
              <a:spcBef>
                <a:spcPts val="260"/>
              </a:spcBef>
              <a:spcAft>
                <a:spcPts val="0"/>
              </a:spcAft>
              <a:buClrTx/>
              <a:buSzTx/>
              <a:buFontTx/>
              <a:buNone/>
              <a:tabLst/>
              <a:defRPr/>
            </a:pPr>
            <a:r>
              <a:rPr kumimoji="0" sz="1200" b="1" i="0" u="none" strike="noStrike" kern="0" cap="none" spc="0" normalizeH="0" baseline="0" noProof="0" dirty="0">
                <a:ln>
                  <a:noFill/>
                </a:ln>
                <a:solidFill>
                  <a:sysClr val="windowText" lastClr="000000"/>
                </a:solidFill>
                <a:effectLst/>
                <a:uLnTx/>
                <a:uFillTx/>
                <a:latin typeface="Calibri"/>
                <a:cs typeface="Calibri"/>
              </a:rPr>
              <a:t>порядок</a:t>
            </a:r>
            <a:r>
              <a:rPr kumimoji="0" sz="1200" b="1" i="0" u="none" strike="noStrike" kern="0" cap="none" spc="10"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осуществления</a:t>
            </a:r>
            <a:r>
              <a:rPr kumimoji="0" sz="1200" b="1" i="0" u="none" strike="noStrike" kern="0" cap="none" spc="-25"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отбора</a:t>
            </a:r>
            <a:r>
              <a:rPr kumimoji="0" sz="1200" b="1" i="0" u="none" strike="noStrike" kern="0" cap="none" spc="5"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и заключения</a:t>
            </a:r>
            <a:r>
              <a:rPr kumimoji="0" sz="1200" b="1" i="0" u="none" strike="noStrike" kern="0" cap="none" spc="-25"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гражданско-правового </a:t>
            </a:r>
            <a:r>
              <a:rPr kumimoji="0" sz="1200" b="1" i="0" u="none" strike="noStrike" kern="0" cap="none" spc="0" normalizeH="0" baseline="0" noProof="0" dirty="0">
                <a:ln>
                  <a:noFill/>
                </a:ln>
                <a:solidFill>
                  <a:sysClr val="windowText" lastClr="000000"/>
                </a:solidFill>
                <a:effectLst/>
                <a:uLnTx/>
                <a:uFillTx/>
                <a:latin typeface="Calibri"/>
                <a:cs typeface="Calibri"/>
              </a:rPr>
              <a:t>договора</a:t>
            </a:r>
            <a:r>
              <a:rPr kumimoji="0" sz="1200" b="1" i="0" u="none" strike="noStrike" kern="0" cap="none" spc="10"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с</a:t>
            </a:r>
            <a:r>
              <a:rPr kumimoji="0" sz="1200" b="1" i="0" u="none" strike="noStrike" kern="0" cap="none" spc="5"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организацией,</a:t>
            </a:r>
            <a:r>
              <a:rPr kumimoji="0" sz="1200" b="1" i="0" u="none" strike="noStrike" kern="0" cap="none" spc="-30"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проводящей</a:t>
            </a:r>
            <a:r>
              <a:rPr kumimoji="0" sz="1200" b="1" i="0" u="none" strike="noStrike" kern="0" cap="none" spc="5" normalizeH="0" baseline="0" noProof="0" dirty="0">
                <a:ln>
                  <a:noFill/>
                </a:ln>
                <a:solidFill>
                  <a:sysClr val="windowText" lastClr="000000"/>
                </a:solidFill>
                <a:effectLst/>
                <a:uLnTx/>
                <a:uFillTx/>
                <a:latin typeface="Calibri"/>
                <a:cs typeface="Calibri"/>
              </a:rPr>
              <a:t> </a:t>
            </a:r>
            <a:r>
              <a:rPr kumimoji="0" sz="1200" b="1" i="0" u="none" strike="noStrike" kern="0" cap="none" spc="-20" normalizeH="0" baseline="0" noProof="0" dirty="0">
                <a:ln>
                  <a:noFill/>
                </a:ln>
                <a:solidFill>
                  <a:sysClr val="windowText" lastClr="000000"/>
                </a:solidFill>
                <a:effectLst/>
                <a:uLnTx/>
                <a:uFillTx/>
                <a:latin typeface="Calibri"/>
                <a:cs typeface="Calibri"/>
              </a:rPr>
              <a:t>СОУТ</a:t>
            </a:r>
            <a:endParaRPr kumimoji="0" sz="1200" b="0" i="0" u="none" strike="noStrike" kern="0" cap="none" spc="0" normalizeH="0" baseline="0" noProof="0">
              <a:ln>
                <a:noFill/>
              </a:ln>
              <a:solidFill>
                <a:sysClr val="windowText" lastClr="000000"/>
              </a:solidFill>
              <a:effectLst/>
              <a:uLnTx/>
              <a:uFillTx/>
              <a:latin typeface="Calibri"/>
              <a:cs typeface="Calibri"/>
            </a:endParaRPr>
          </a:p>
        </p:txBody>
      </p:sp>
      <p:sp>
        <p:nvSpPr>
          <p:cNvPr id="22" name="object 22"/>
          <p:cNvSpPr txBox="1"/>
          <p:nvPr/>
        </p:nvSpPr>
        <p:spPr>
          <a:xfrm>
            <a:off x="1419605" y="4562094"/>
            <a:ext cx="5097780" cy="467995"/>
          </a:xfrm>
          <a:prstGeom prst="rect">
            <a:avLst/>
          </a:prstGeom>
          <a:solidFill>
            <a:srgbClr val="8EB4E3"/>
          </a:solidFill>
          <a:ln w="25907">
            <a:solidFill>
              <a:srgbClr val="385D8A"/>
            </a:solidFill>
          </a:ln>
        </p:spPr>
        <p:txBody>
          <a:bodyPr vert="horz" wrap="square" lIns="0" tIns="132080" rIns="0" bIns="0" rtlCol="0">
            <a:spAutoFit/>
          </a:bodyPr>
          <a:lstStyle/>
          <a:p>
            <a:pPr marL="0" marR="0" lvl="0" indent="0" algn="ctr" defTabSz="914400" eaLnBrk="1" fontAlgn="auto" latinLnBrk="0" hangingPunct="1">
              <a:lnSpc>
                <a:spcPct val="100000"/>
              </a:lnSpc>
              <a:spcBef>
                <a:spcPts val="1040"/>
              </a:spcBef>
              <a:spcAft>
                <a:spcPts val="0"/>
              </a:spcAft>
              <a:buClrTx/>
              <a:buSzTx/>
              <a:buFontTx/>
              <a:buNone/>
              <a:tabLst/>
              <a:defRPr/>
            </a:pPr>
            <a:r>
              <a:rPr kumimoji="0" sz="1200" b="1" i="0" u="none" strike="noStrike" kern="0" cap="none" spc="0" normalizeH="0" baseline="0" noProof="0" dirty="0">
                <a:ln>
                  <a:noFill/>
                </a:ln>
                <a:solidFill>
                  <a:sysClr val="windowText" lastClr="000000"/>
                </a:solidFill>
                <a:effectLst/>
                <a:uLnTx/>
                <a:uFillTx/>
                <a:latin typeface="Calibri"/>
                <a:cs typeface="Calibri"/>
              </a:rPr>
              <a:t>порядок</a:t>
            </a:r>
            <a:r>
              <a:rPr kumimoji="0" sz="1200" b="1" i="0" u="none" strike="noStrike" kern="0" cap="none" spc="-5"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урегулирования</a:t>
            </a:r>
            <a:r>
              <a:rPr kumimoji="0" sz="1200" b="1" i="0" u="none" strike="noStrike" kern="0" cap="none" spc="-40"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споров</a:t>
            </a:r>
            <a:r>
              <a:rPr kumimoji="0" sz="1200" b="1" i="0" u="none" strike="noStrike" kern="0" cap="none" spc="-15"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по</a:t>
            </a:r>
            <a:r>
              <a:rPr kumimoji="0" sz="1200" b="1" i="0" u="none" strike="noStrike" kern="0" cap="none" spc="-5" normalizeH="0" baseline="0" noProof="0" dirty="0">
                <a:ln>
                  <a:noFill/>
                </a:ln>
                <a:solidFill>
                  <a:sysClr val="windowText" lastClr="000000"/>
                </a:solidFill>
                <a:effectLst/>
                <a:uLnTx/>
                <a:uFillTx/>
                <a:latin typeface="Calibri"/>
                <a:cs typeface="Calibri"/>
              </a:rPr>
              <a:t> </a:t>
            </a:r>
            <a:r>
              <a:rPr kumimoji="0" sz="1200" b="1" i="0" u="none" strike="noStrike" kern="0" cap="none" spc="0" normalizeH="0" baseline="0" noProof="0" dirty="0">
                <a:ln>
                  <a:noFill/>
                </a:ln>
                <a:solidFill>
                  <a:sysClr val="windowText" lastClr="000000"/>
                </a:solidFill>
                <a:effectLst/>
                <a:uLnTx/>
                <a:uFillTx/>
                <a:latin typeface="Calibri"/>
                <a:cs typeface="Calibri"/>
              </a:rPr>
              <a:t>вопросам</a:t>
            </a:r>
            <a:r>
              <a:rPr kumimoji="0" sz="1200" b="1" i="0" u="none" strike="noStrike" kern="0" cap="none" spc="-10" normalizeH="0" baseline="0" noProof="0" dirty="0">
                <a:ln>
                  <a:noFill/>
                </a:ln>
                <a:solidFill>
                  <a:sysClr val="windowText" lastClr="000000"/>
                </a:solidFill>
                <a:effectLst/>
                <a:uLnTx/>
                <a:uFillTx/>
                <a:latin typeface="Calibri"/>
                <a:cs typeface="Calibri"/>
              </a:rPr>
              <a:t> </a:t>
            </a:r>
            <a:r>
              <a:rPr kumimoji="0" sz="1200" b="1" i="0" u="none" strike="noStrike" kern="0" cap="none" spc="-20" normalizeH="0" baseline="0" noProof="0" dirty="0">
                <a:ln>
                  <a:noFill/>
                </a:ln>
                <a:solidFill>
                  <a:sysClr val="windowText" lastClr="000000"/>
                </a:solidFill>
                <a:effectLst/>
                <a:uLnTx/>
                <a:uFillTx/>
                <a:latin typeface="Calibri"/>
                <a:cs typeface="Calibri"/>
              </a:rPr>
              <a:t>СОУТ</a:t>
            </a:r>
            <a:endParaRPr kumimoji="0" sz="1200" b="0" i="0" u="none" strike="noStrike" kern="0" cap="none" spc="0" normalizeH="0" baseline="0" noProof="0">
              <a:ln>
                <a:noFill/>
              </a:ln>
              <a:solidFill>
                <a:sysClr val="windowText" lastClr="000000"/>
              </a:solidFill>
              <a:effectLst/>
              <a:uLnTx/>
              <a:uFillTx/>
              <a:latin typeface="Calibri"/>
              <a:cs typeface="Calibri"/>
            </a:endParaRPr>
          </a:p>
        </p:txBody>
      </p:sp>
      <p:sp>
        <p:nvSpPr>
          <p:cNvPr id="23" name="object 23"/>
          <p:cNvSpPr txBox="1"/>
          <p:nvPr/>
        </p:nvSpPr>
        <p:spPr>
          <a:xfrm>
            <a:off x="1410461" y="5136641"/>
            <a:ext cx="5107305" cy="447040"/>
          </a:xfrm>
          <a:prstGeom prst="rect">
            <a:avLst/>
          </a:prstGeom>
          <a:solidFill>
            <a:srgbClr val="8EB4E3"/>
          </a:solidFill>
          <a:ln w="25907">
            <a:solidFill>
              <a:srgbClr val="385D8A"/>
            </a:solidFill>
          </a:ln>
        </p:spPr>
        <p:txBody>
          <a:bodyPr vert="horz" wrap="square" lIns="0" tIns="121285" rIns="0" bIns="0" rtlCol="0">
            <a:spAutoFit/>
          </a:bodyPr>
          <a:lstStyle/>
          <a:p>
            <a:pPr marL="0" marR="0" lvl="0" indent="0" algn="ctr" defTabSz="914400" eaLnBrk="1" fontAlgn="auto" latinLnBrk="0" hangingPunct="1">
              <a:lnSpc>
                <a:spcPct val="100000"/>
              </a:lnSpc>
              <a:spcBef>
                <a:spcPts val="955"/>
              </a:spcBef>
              <a:spcAft>
                <a:spcPts val="0"/>
              </a:spcAft>
              <a:buClrTx/>
              <a:buSzTx/>
              <a:buFontTx/>
              <a:buNone/>
              <a:tabLst/>
              <a:defRPr/>
            </a:pPr>
            <a:r>
              <a:rPr kumimoji="0" sz="1200" b="1" i="0" u="none" strike="noStrike" kern="0" cap="none" spc="0" normalizeH="0" baseline="0" noProof="0" dirty="0">
                <a:ln>
                  <a:noFill/>
                </a:ln>
                <a:solidFill>
                  <a:sysClr val="windowText" lastClr="000000"/>
                </a:solidFill>
                <a:effectLst/>
                <a:uLnTx/>
                <a:uFillTx/>
                <a:latin typeface="Arial"/>
                <a:cs typeface="Arial"/>
              </a:rPr>
              <a:t>порядок</a:t>
            </a:r>
            <a:r>
              <a:rPr kumimoji="0" sz="1200" b="1" i="0" u="none" strike="noStrike" kern="0" cap="none" spc="-30" normalizeH="0" baseline="0" noProof="0" dirty="0">
                <a:ln>
                  <a:noFill/>
                </a:ln>
                <a:solidFill>
                  <a:sysClr val="windowText" lastClr="000000"/>
                </a:solidFill>
                <a:effectLst/>
                <a:uLnTx/>
                <a:uFillTx/>
                <a:latin typeface="Arial"/>
                <a:cs typeface="Arial"/>
              </a:rPr>
              <a:t> </a:t>
            </a:r>
            <a:r>
              <a:rPr kumimoji="0" sz="1200" b="1" i="0" u="none" strike="noStrike" kern="0" cap="none" spc="-10" normalizeH="0" baseline="0" noProof="0" dirty="0">
                <a:ln>
                  <a:noFill/>
                </a:ln>
                <a:solidFill>
                  <a:sysClr val="windowText" lastClr="000000"/>
                </a:solidFill>
                <a:effectLst/>
                <a:uLnTx/>
                <a:uFillTx/>
                <a:latin typeface="Arial"/>
                <a:cs typeface="Arial"/>
              </a:rPr>
              <a:t>использования</a:t>
            </a:r>
            <a:r>
              <a:rPr kumimoji="0" sz="1200" b="1" i="0" u="none" strike="noStrike" kern="0" cap="none" spc="-35" normalizeH="0" baseline="0" noProof="0" dirty="0">
                <a:ln>
                  <a:noFill/>
                </a:ln>
                <a:solidFill>
                  <a:sysClr val="windowText" lastClr="000000"/>
                </a:solidFill>
                <a:effectLst/>
                <a:uLnTx/>
                <a:uFillTx/>
                <a:latin typeface="Arial"/>
                <a:cs typeface="Arial"/>
              </a:rPr>
              <a:t> </a:t>
            </a:r>
            <a:r>
              <a:rPr kumimoji="0" sz="1200" b="1" i="0" u="none" strike="noStrike" kern="0" cap="none" spc="-20" normalizeH="0" baseline="0" noProof="0" dirty="0">
                <a:ln>
                  <a:noFill/>
                </a:ln>
                <a:solidFill>
                  <a:sysClr val="windowText" lastClr="000000"/>
                </a:solidFill>
                <a:effectLst/>
                <a:uLnTx/>
                <a:uFillTx/>
                <a:latin typeface="Arial"/>
                <a:cs typeface="Arial"/>
              </a:rPr>
              <a:t>результатов</a:t>
            </a:r>
            <a:r>
              <a:rPr kumimoji="0" sz="1200" b="1" i="0" u="none" strike="noStrike" kern="0" cap="none" spc="-25" normalizeH="0" baseline="0" noProof="0" dirty="0">
                <a:ln>
                  <a:noFill/>
                </a:ln>
                <a:solidFill>
                  <a:sysClr val="windowText" lastClr="000000"/>
                </a:solidFill>
                <a:effectLst/>
                <a:uLnTx/>
                <a:uFillTx/>
                <a:latin typeface="Arial"/>
                <a:cs typeface="Arial"/>
              </a:rPr>
              <a:t> </a:t>
            </a:r>
            <a:r>
              <a:rPr kumimoji="0" sz="1200" b="1" i="0" u="none" strike="noStrike" kern="0" cap="none" spc="-20" normalizeH="0" baseline="0" noProof="0" dirty="0">
                <a:ln>
                  <a:noFill/>
                </a:ln>
                <a:solidFill>
                  <a:sysClr val="windowText" lastClr="000000"/>
                </a:solidFill>
                <a:effectLst/>
                <a:uLnTx/>
                <a:uFillTx/>
                <a:latin typeface="Arial"/>
                <a:cs typeface="Arial"/>
              </a:rPr>
              <a:t>СОУТ</a:t>
            </a:r>
            <a:endParaRPr kumimoji="0" sz="1200" b="0" i="0" u="none" strike="noStrike" kern="0" cap="none" spc="0" normalizeH="0" baseline="0" noProof="0">
              <a:ln>
                <a:noFill/>
              </a:ln>
              <a:solidFill>
                <a:sysClr val="windowText" lastClr="000000"/>
              </a:solidFill>
              <a:effectLst/>
              <a:uLnTx/>
              <a:uFillTx/>
              <a:latin typeface="Arial"/>
              <a:cs typeface="Arial"/>
            </a:endParaRPr>
          </a:p>
        </p:txBody>
      </p:sp>
      <p:pic>
        <p:nvPicPr>
          <p:cNvPr id="24" name="object 24" descr="C:\Users\velichko_mn\Desktop\Юля все\СУОТ\картинки СУОТ\usloviya-truda(1).jpg"/>
          <p:cNvPicPr/>
          <p:nvPr/>
        </p:nvPicPr>
        <p:blipFill>
          <a:blip r:embed="rId4" cstate="print"/>
          <a:stretch>
            <a:fillRect/>
          </a:stretch>
        </p:blipFill>
        <p:spPr>
          <a:xfrm>
            <a:off x="6588252" y="1482852"/>
            <a:ext cx="2516123" cy="4319014"/>
          </a:xfrm>
          <a:prstGeom prst="rect">
            <a:avLst/>
          </a:prstGeom>
        </p:spPr>
      </p:pic>
    </p:spTree>
    <p:extLst>
      <p:ext uri="{BB962C8B-B14F-4D97-AF65-F5344CB8AC3E}">
        <p14:creationId xmlns="" xmlns:p14="http://schemas.microsoft.com/office/powerpoint/2010/main" val="33174074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2014" y="100002"/>
            <a:ext cx="7523339" cy="565539"/>
          </a:xfrm>
          <a:prstGeom prst="rect">
            <a:avLst/>
          </a:prstGeom>
        </p:spPr>
        <p:txBody>
          <a:bodyPr vert="horz" wrap="square" lIns="0" tIns="26670" rIns="0" bIns="0" rtlCol="0">
            <a:spAutoFit/>
          </a:bodyPr>
          <a:lstStyle/>
          <a:p>
            <a:pPr marL="2062480" marR="5080" indent="-2050414">
              <a:lnSpc>
                <a:spcPts val="2110"/>
              </a:lnSpc>
              <a:spcBef>
                <a:spcPts val="210"/>
              </a:spcBef>
            </a:pPr>
            <a:r>
              <a:rPr sz="2000" b="1" dirty="0">
                <a:solidFill>
                  <a:srgbClr val="FF0000"/>
                </a:solidFill>
              </a:rPr>
              <a:t>Процедуры,</a:t>
            </a:r>
            <a:r>
              <a:rPr sz="2000" b="1" spc="-65" dirty="0">
                <a:solidFill>
                  <a:srgbClr val="FF0000"/>
                </a:solidFill>
              </a:rPr>
              <a:t> </a:t>
            </a:r>
            <a:r>
              <a:rPr sz="2000" b="1" spc="-10" dirty="0">
                <a:solidFill>
                  <a:srgbClr val="FF0000"/>
                </a:solidFill>
              </a:rPr>
              <a:t>направленные</a:t>
            </a:r>
            <a:r>
              <a:rPr sz="2000" b="1" spc="-40" dirty="0">
                <a:solidFill>
                  <a:srgbClr val="FF0000"/>
                </a:solidFill>
              </a:rPr>
              <a:t> </a:t>
            </a:r>
            <a:r>
              <a:rPr sz="2000" b="1" dirty="0">
                <a:solidFill>
                  <a:srgbClr val="FF0000"/>
                </a:solidFill>
              </a:rPr>
              <a:t>на</a:t>
            </a:r>
            <a:r>
              <a:rPr sz="2000" b="1" spc="-30" dirty="0">
                <a:solidFill>
                  <a:srgbClr val="FF0000"/>
                </a:solidFill>
              </a:rPr>
              <a:t> </a:t>
            </a:r>
            <a:r>
              <a:rPr sz="2000" b="1" dirty="0">
                <a:solidFill>
                  <a:srgbClr val="FF0000"/>
                </a:solidFill>
              </a:rPr>
              <a:t>достижение</a:t>
            </a:r>
            <a:r>
              <a:rPr sz="2000" b="1" spc="-60" dirty="0">
                <a:solidFill>
                  <a:srgbClr val="FF0000"/>
                </a:solidFill>
              </a:rPr>
              <a:t> </a:t>
            </a:r>
            <a:r>
              <a:rPr sz="2000" b="1" dirty="0">
                <a:solidFill>
                  <a:srgbClr val="FF0000"/>
                </a:solidFill>
              </a:rPr>
              <a:t>целей</a:t>
            </a:r>
            <a:r>
              <a:rPr sz="2000" b="1" spc="-35" dirty="0">
                <a:solidFill>
                  <a:srgbClr val="FF0000"/>
                </a:solidFill>
              </a:rPr>
              <a:t> </a:t>
            </a:r>
            <a:r>
              <a:rPr sz="2000" b="1" spc="-10" dirty="0">
                <a:solidFill>
                  <a:srgbClr val="FF0000"/>
                </a:solidFill>
              </a:rPr>
              <a:t>работодателя</a:t>
            </a:r>
            <a:r>
              <a:rPr sz="2000" b="1" spc="-65" dirty="0">
                <a:solidFill>
                  <a:srgbClr val="FF0000"/>
                </a:solidFill>
              </a:rPr>
              <a:t> </a:t>
            </a:r>
            <a:r>
              <a:rPr sz="2000" b="1" spc="-50" dirty="0">
                <a:solidFill>
                  <a:srgbClr val="FF0000"/>
                </a:solidFill>
              </a:rPr>
              <a:t>в </a:t>
            </a:r>
            <a:r>
              <a:rPr sz="2000" b="1" dirty="0">
                <a:solidFill>
                  <a:srgbClr val="FF0000"/>
                </a:solidFill>
              </a:rPr>
              <a:t>области</a:t>
            </a:r>
            <a:r>
              <a:rPr sz="2000" b="1" spc="-90" dirty="0">
                <a:solidFill>
                  <a:srgbClr val="FF0000"/>
                </a:solidFill>
              </a:rPr>
              <a:t> </a:t>
            </a:r>
            <a:r>
              <a:rPr sz="2000" b="1">
                <a:solidFill>
                  <a:srgbClr val="FF0000"/>
                </a:solidFill>
              </a:rPr>
              <a:t>охраны</a:t>
            </a:r>
            <a:r>
              <a:rPr sz="2000" b="1" spc="-80">
                <a:solidFill>
                  <a:srgbClr val="FF0000"/>
                </a:solidFill>
              </a:rPr>
              <a:t> </a:t>
            </a:r>
            <a:r>
              <a:rPr sz="2000" b="1" spc="-10" smtClean="0">
                <a:solidFill>
                  <a:srgbClr val="FF0000"/>
                </a:solidFill>
              </a:rPr>
              <a:t>труда</a:t>
            </a:r>
            <a:r>
              <a:rPr lang="ru-RU" sz="2000" b="1" spc="-10" smtClean="0">
                <a:solidFill>
                  <a:srgbClr val="FF0000"/>
                </a:solidFill>
              </a:rPr>
              <a:t> (</a:t>
            </a:r>
            <a:r>
              <a:rPr lang="ru-RU" sz="2000" b="1" i="1" spc="-10" smtClean="0">
                <a:solidFill>
                  <a:srgbClr val="FF0000"/>
                </a:solidFill>
              </a:rPr>
              <a:t>базовые процессы</a:t>
            </a:r>
            <a:r>
              <a:rPr lang="ru-RU" sz="2000" b="1" spc="-10" smtClean="0">
                <a:solidFill>
                  <a:srgbClr val="FF0000"/>
                </a:solidFill>
              </a:rPr>
              <a:t>)</a:t>
            </a:r>
            <a:endParaRPr sz="2000" b="1" spc="-10" dirty="0">
              <a:solidFill>
                <a:srgbClr val="FF0000"/>
              </a:solidFill>
            </a:endParaRPr>
          </a:p>
        </p:txBody>
      </p:sp>
      <p:pic>
        <p:nvPicPr>
          <p:cNvPr id="3" name="object 3"/>
          <p:cNvPicPr/>
          <p:nvPr/>
        </p:nvPicPr>
        <p:blipFill>
          <a:blip r:embed="rId2" cstate="print"/>
          <a:stretch>
            <a:fillRect/>
          </a:stretch>
        </p:blipFill>
        <p:spPr>
          <a:xfrm>
            <a:off x="2691383" y="4062983"/>
            <a:ext cx="6452615" cy="2795016"/>
          </a:xfrm>
          <a:prstGeom prst="rect">
            <a:avLst/>
          </a:prstGeom>
        </p:spPr>
      </p:pic>
      <p:sp>
        <p:nvSpPr>
          <p:cNvPr id="4" name="object 4"/>
          <p:cNvSpPr txBox="1"/>
          <p:nvPr/>
        </p:nvSpPr>
        <p:spPr>
          <a:xfrm>
            <a:off x="2692907" y="4064508"/>
            <a:ext cx="6449695" cy="2794000"/>
          </a:xfrm>
          <a:prstGeom prst="rect">
            <a:avLst/>
          </a:prstGeom>
          <a:ln w="9144">
            <a:solidFill>
              <a:srgbClr val="8EB4E3"/>
            </a:solidFill>
          </a:ln>
        </p:spPr>
        <p:txBody>
          <a:bodyPr vert="horz" wrap="square" lIns="0" tIns="41275" rIns="0" bIns="0" rtlCol="0">
            <a:spAutoFit/>
          </a:bodyPr>
          <a:lstStyle/>
          <a:p>
            <a:pPr marL="90805" marR="1221105" lvl="0" indent="432434" defTabSz="914400" eaLnBrk="1" fontAlgn="auto" latinLnBrk="0" hangingPunct="1">
              <a:lnSpc>
                <a:spcPts val="1839"/>
              </a:lnSpc>
              <a:spcBef>
                <a:spcPts val="325"/>
              </a:spcBef>
              <a:spcAft>
                <a:spcPts val="0"/>
              </a:spcAft>
              <a:buClrTx/>
              <a:buSzTx/>
              <a:buFontTx/>
              <a:buNone/>
              <a:tabLst/>
              <a:defRPr/>
            </a:pPr>
            <a:r>
              <a:rPr kumimoji="0" sz="1700" b="0" i="0" u="none" strike="noStrike" kern="0" cap="none" spc="0" normalizeH="0" baseline="0" noProof="0" dirty="0">
                <a:ln>
                  <a:noFill/>
                </a:ln>
                <a:solidFill>
                  <a:sysClr val="windowText" lastClr="000000"/>
                </a:solidFill>
                <a:effectLst/>
                <a:uLnTx/>
                <a:uFillTx/>
                <a:latin typeface="Times New Roman"/>
                <a:cs typeface="Times New Roman"/>
              </a:rPr>
              <a:t>К</a:t>
            </a:r>
            <a:r>
              <a:rPr kumimoji="0" sz="1700" b="0" i="0" u="none" strike="noStrike" kern="0" cap="none" spc="-30" normalizeH="0" baseline="0" noProof="0" dirty="0">
                <a:ln>
                  <a:noFill/>
                </a:ln>
                <a:solidFill>
                  <a:sysClr val="windowText" lastClr="000000"/>
                </a:solidFill>
                <a:effectLst/>
                <a:uLnTx/>
                <a:uFillTx/>
                <a:latin typeface="Times New Roman"/>
                <a:cs typeface="Times New Roman"/>
              </a:rPr>
              <a:t> </a:t>
            </a:r>
            <a:r>
              <a:rPr kumimoji="0" sz="1700" b="1" i="0" u="none" strike="noStrike" kern="0" cap="none" spc="0" normalizeH="0" baseline="0" noProof="0" dirty="0">
                <a:ln>
                  <a:noFill/>
                </a:ln>
                <a:solidFill>
                  <a:sysClr val="windowText" lastClr="000000"/>
                </a:solidFill>
                <a:effectLst/>
                <a:uLnTx/>
                <a:uFillTx/>
                <a:latin typeface="Times New Roman"/>
                <a:cs typeface="Times New Roman"/>
              </a:rPr>
              <a:t>мерам</a:t>
            </a:r>
            <a:r>
              <a:rPr kumimoji="0" sz="1700" b="1" i="0" u="none" strike="noStrike" kern="0" cap="none" spc="-35" normalizeH="0" baseline="0" noProof="0" dirty="0">
                <a:ln>
                  <a:noFill/>
                </a:ln>
                <a:solidFill>
                  <a:sysClr val="windowText" lastClr="000000"/>
                </a:solidFill>
                <a:effectLst/>
                <a:uLnTx/>
                <a:uFillTx/>
                <a:latin typeface="Times New Roman"/>
                <a:cs typeface="Times New Roman"/>
              </a:rPr>
              <a:t> </a:t>
            </a:r>
            <a:r>
              <a:rPr kumimoji="0" sz="1700" b="1" i="0" u="none" strike="noStrike" kern="0" cap="none" spc="0" normalizeH="0" baseline="0" noProof="0" dirty="0">
                <a:ln>
                  <a:noFill/>
                </a:ln>
                <a:solidFill>
                  <a:sysClr val="windowText" lastClr="000000"/>
                </a:solidFill>
                <a:effectLst/>
                <a:uLnTx/>
                <a:uFillTx/>
                <a:latin typeface="Times New Roman"/>
                <a:cs typeface="Times New Roman"/>
              </a:rPr>
              <a:t>по</a:t>
            </a:r>
            <a:r>
              <a:rPr kumimoji="0" sz="1700" b="1" i="0" u="none" strike="noStrike" kern="0" cap="none" spc="-25" normalizeH="0" baseline="0" noProof="0" dirty="0">
                <a:ln>
                  <a:noFill/>
                </a:ln>
                <a:solidFill>
                  <a:sysClr val="windowText" lastClr="000000"/>
                </a:solidFill>
                <a:effectLst/>
                <a:uLnTx/>
                <a:uFillTx/>
                <a:latin typeface="Times New Roman"/>
                <a:cs typeface="Times New Roman"/>
              </a:rPr>
              <a:t> </a:t>
            </a:r>
            <a:r>
              <a:rPr kumimoji="0" sz="1700" b="1" i="0" u="none" strike="noStrike" kern="0" cap="none" spc="-10" normalizeH="0" baseline="0" noProof="0" dirty="0">
                <a:ln>
                  <a:noFill/>
                </a:ln>
                <a:solidFill>
                  <a:sysClr val="windowText" lastClr="000000"/>
                </a:solidFill>
                <a:effectLst/>
                <a:uLnTx/>
                <a:uFillTx/>
                <a:latin typeface="Times New Roman"/>
                <a:cs typeface="Times New Roman"/>
              </a:rPr>
              <a:t>исключению</a:t>
            </a:r>
            <a:r>
              <a:rPr kumimoji="0" sz="1700" b="1" i="0" u="none" strike="noStrike" kern="0" cap="none" spc="-60" normalizeH="0" baseline="0" noProof="0" dirty="0">
                <a:ln>
                  <a:noFill/>
                </a:ln>
                <a:solidFill>
                  <a:sysClr val="windowText" lastClr="000000"/>
                </a:solidFill>
                <a:effectLst/>
                <a:uLnTx/>
                <a:uFillTx/>
                <a:latin typeface="Times New Roman"/>
                <a:cs typeface="Times New Roman"/>
              </a:rPr>
              <a:t> </a:t>
            </a:r>
            <a:r>
              <a:rPr kumimoji="0" sz="1700" b="1" i="0" u="none" strike="noStrike" kern="0" cap="none" spc="0" normalizeH="0" baseline="0" noProof="0" dirty="0">
                <a:ln>
                  <a:noFill/>
                </a:ln>
                <a:solidFill>
                  <a:sysClr val="windowText" lastClr="000000"/>
                </a:solidFill>
                <a:effectLst/>
                <a:uLnTx/>
                <a:uFillTx/>
                <a:latin typeface="Times New Roman"/>
                <a:cs typeface="Times New Roman"/>
              </a:rPr>
              <a:t>или</a:t>
            </a:r>
            <a:r>
              <a:rPr kumimoji="0" sz="1700" b="1" i="0" u="none" strike="noStrike" kern="0" cap="none" spc="-45" normalizeH="0" baseline="0" noProof="0" dirty="0">
                <a:ln>
                  <a:noFill/>
                </a:ln>
                <a:solidFill>
                  <a:sysClr val="windowText" lastClr="000000"/>
                </a:solidFill>
                <a:effectLst/>
                <a:uLnTx/>
                <a:uFillTx/>
                <a:latin typeface="Times New Roman"/>
                <a:cs typeface="Times New Roman"/>
              </a:rPr>
              <a:t> </a:t>
            </a:r>
            <a:r>
              <a:rPr kumimoji="0" sz="1700" b="1" i="0" u="none" strike="noStrike" kern="0" cap="none" spc="0" normalizeH="0" baseline="0" noProof="0" dirty="0">
                <a:ln>
                  <a:noFill/>
                </a:ln>
                <a:solidFill>
                  <a:sysClr val="windowText" lastClr="000000"/>
                </a:solidFill>
                <a:effectLst/>
                <a:uLnTx/>
                <a:uFillTx/>
                <a:latin typeface="Times New Roman"/>
                <a:cs typeface="Times New Roman"/>
              </a:rPr>
              <a:t>снижению</a:t>
            </a:r>
            <a:r>
              <a:rPr kumimoji="0" sz="1700" b="1" i="0" u="none" strike="noStrike" kern="0" cap="none" spc="-30" normalizeH="0" baseline="0" noProof="0" dirty="0">
                <a:ln>
                  <a:noFill/>
                </a:ln>
                <a:solidFill>
                  <a:sysClr val="windowText" lastClr="000000"/>
                </a:solidFill>
                <a:effectLst/>
                <a:uLnTx/>
                <a:uFillTx/>
                <a:latin typeface="Times New Roman"/>
                <a:cs typeface="Times New Roman"/>
              </a:rPr>
              <a:t> </a:t>
            </a:r>
            <a:r>
              <a:rPr kumimoji="0" sz="1700" b="0" i="0" u="none" strike="noStrike" kern="0" cap="none" spc="-10" normalizeH="0" baseline="0" noProof="0" dirty="0">
                <a:ln>
                  <a:noFill/>
                </a:ln>
                <a:solidFill>
                  <a:sysClr val="windowText" lastClr="000000"/>
                </a:solidFill>
                <a:effectLst/>
                <a:uLnTx/>
                <a:uFillTx/>
                <a:latin typeface="Times New Roman"/>
                <a:cs typeface="Times New Roman"/>
              </a:rPr>
              <a:t>уровней </a:t>
            </a:r>
            <a:r>
              <a:rPr kumimoji="0" sz="1700" b="0" i="0" u="none" strike="noStrike" kern="0" cap="none" spc="0" normalizeH="0" baseline="0" noProof="0" dirty="0">
                <a:ln>
                  <a:noFill/>
                </a:ln>
                <a:solidFill>
                  <a:sysClr val="windowText" lastClr="000000"/>
                </a:solidFill>
                <a:effectLst/>
                <a:uLnTx/>
                <a:uFillTx/>
                <a:latin typeface="Times New Roman"/>
                <a:cs typeface="Times New Roman"/>
              </a:rPr>
              <a:t>профессиональных</a:t>
            </a:r>
            <a:r>
              <a:rPr kumimoji="0" sz="1700" b="0" i="0" u="none" strike="noStrike" kern="0" cap="none" spc="-30" normalizeH="0" baseline="0" noProof="0" dirty="0">
                <a:ln>
                  <a:noFill/>
                </a:ln>
                <a:solidFill>
                  <a:sysClr val="windowText" lastClr="000000"/>
                </a:solidFill>
                <a:effectLst/>
                <a:uLnTx/>
                <a:uFillTx/>
                <a:latin typeface="Times New Roman"/>
                <a:cs typeface="Times New Roman"/>
              </a:rPr>
              <a:t> </a:t>
            </a:r>
            <a:r>
              <a:rPr kumimoji="0" sz="1700" b="0" i="0" u="none" strike="noStrike" kern="0" cap="none" spc="-10" normalizeH="0" baseline="0" noProof="0" dirty="0">
                <a:ln>
                  <a:noFill/>
                </a:ln>
                <a:solidFill>
                  <a:sysClr val="windowText" lastClr="000000"/>
                </a:solidFill>
                <a:effectLst/>
                <a:uLnTx/>
                <a:uFillTx/>
                <a:latin typeface="Times New Roman"/>
                <a:cs typeface="Times New Roman"/>
              </a:rPr>
              <a:t>рисков</a:t>
            </a:r>
            <a:r>
              <a:rPr kumimoji="0" sz="1700" b="0" i="0" u="none" strike="noStrike" kern="0" cap="none" spc="-25" normalizeH="0" baseline="0" noProof="0" dirty="0">
                <a:ln>
                  <a:noFill/>
                </a:ln>
                <a:solidFill>
                  <a:sysClr val="windowText" lastClr="000000"/>
                </a:solidFill>
                <a:effectLst/>
                <a:uLnTx/>
                <a:uFillTx/>
                <a:latin typeface="Times New Roman"/>
                <a:cs typeface="Times New Roman"/>
              </a:rPr>
              <a:t> </a:t>
            </a:r>
            <a:r>
              <a:rPr kumimoji="0" sz="1700" b="0" i="0" u="none" strike="noStrike" kern="0" cap="none" spc="-10" normalizeH="0" baseline="0" noProof="0" dirty="0">
                <a:ln>
                  <a:noFill/>
                </a:ln>
                <a:solidFill>
                  <a:sysClr val="windowText" lastClr="000000"/>
                </a:solidFill>
                <a:effectLst/>
                <a:uLnTx/>
                <a:uFillTx/>
                <a:latin typeface="Times New Roman"/>
                <a:cs typeface="Times New Roman"/>
              </a:rPr>
              <a:t>относятся:</a:t>
            </a:r>
            <a:endParaRPr kumimoji="0" sz="1700" b="0" i="0" u="none" strike="noStrike" kern="0" cap="none" spc="0" normalizeH="0" baseline="0" noProof="0">
              <a:ln>
                <a:noFill/>
              </a:ln>
              <a:solidFill>
                <a:sysClr val="windowText" lastClr="000000"/>
              </a:solidFill>
              <a:effectLst/>
              <a:uLnTx/>
              <a:uFillTx/>
              <a:latin typeface="Times New Roman"/>
              <a:cs typeface="Times New Roman"/>
            </a:endParaRPr>
          </a:p>
          <a:p>
            <a:pPr marL="523240" marR="0" lvl="0" indent="0" defTabSz="914400" eaLnBrk="1" fontAlgn="auto" latinLnBrk="0" hangingPunct="1">
              <a:lnSpc>
                <a:spcPct val="100000"/>
              </a:lnSpc>
              <a:spcBef>
                <a:spcPts val="135"/>
              </a:spcBef>
              <a:spcAft>
                <a:spcPts val="0"/>
              </a:spcAft>
              <a:buClrTx/>
              <a:buSzTx/>
              <a:buFontTx/>
              <a:buNone/>
              <a:tabLst/>
              <a:defRPr/>
            </a:pPr>
            <a:r>
              <a:rPr kumimoji="0" sz="1700" b="0" i="0" u="none" strike="noStrike" kern="0" cap="none" spc="0" normalizeH="0" baseline="0" noProof="0" dirty="0">
                <a:ln>
                  <a:noFill/>
                </a:ln>
                <a:solidFill>
                  <a:sysClr val="windowText" lastClr="000000"/>
                </a:solidFill>
                <a:effectLst/>
                <a:uLnTx/>
                <a:uFillTx/>
                <a:latin typeface="Calibri"/>
                <a:cs typeface="Calibri"/>
              </a:rPr>
              <a:t>исключение</a:t>
            </a:r>
            <a:r>
              <a:rPr kumimoji="0" sz="1700" b="0" i="0" u="none" strike="noStrike" kern="0" cap="none" spc="-75" normalizeH="0" baseline="0" noProof="0" dirty="0">
                <a:ln>
                  <a:noFill/>
                </a:ln>
                <a:solidFill>
                  <a:sysClr val="windowText" lastClr="000000"/>
                </a:solidFill>
                <a:effectLst/>
                <a:uLnTx/>
                <a:uFillTx/>
                <a:latin typeface="Calibri"/>
                <a:cs typeface="Calibri"/>
              </a:rPr>
              <a:t> </a:t>
            </a:r>
            <a:r>
              <a:rPr kumimoji="0" sz="1700" b="0" i="0" u="none" strike="noStrike" kern="0" cap="none" spc="0" normalizeH="0" baseline="0" noProof="0" dirty="0">
                <a:ln>
                  <a:noFill/>
                </a:ln>
                <a:solidFill>
                  <a:sysClr val="windowText" lastClr="000000"/>
                </a:solidFill>
                <a:effectLst/>
                <a:uLnTx/>
                <a:uFillTx/>
                <a:latin typeface="Calibri"/>
                <a:cs typeface="Calibri"/>
              </a:rPr>
              <a:t>опасной</a:t>
            </a:r>
            <a:r>
              <a:rPr kumimoji="0" sz="1700" b="0" i="0" u="none" strike="noStrike" kern="0" cap="none" spc="-55" normalizeH="0" baseline="0" noProof="0" dirty="0">
                <a:ln>
                  <a:noFill/>
                </a:ln>
                <a:solidFill>
                  <a:sysClr val="windowText" lastClr="000000"/>
                </a:solidFill>
                <a:effectLst/>
                <a:uLnTx/>
                <a:uFillTx/>
                <a:latin typeface="Calibri"/>
                <a:cs typeface="Calibri"/>
              </a:rPr>
              <a:t> </a:t>
            </a:r>
            <a:r>
              <a:rPr kumimoji="0" sz="1700" b="0" i="0" u="none" strike="noStrike" kern="0" cap="none" spc="0" normalizeH="0" baseline="0" noProof="0" dirty="0">
                <a:ln>
                  <a:noFill/>
                </a:ln>
                <a:solidFill>
                  <a:sysClr val="windowText" lastClr="000000"/>
                </a:solidFill>
                <a:effectLst/>
                <a:uLnTx/>
                <a:uFillTx/>
                <a:latin typeface="Calibri"/>
                <a:cs typeface="Calibri"/>
              </a:rPr>
              <a:t>работы</a:t>
            </a:r>
            <a:r>
              <a:rPr kumimoji="0" sz="1700" b="0" i="0" u="none" strike="noStrike" kern="0" cap="none" spc="-80" normalizeH="0" baseline="0" noProof="0" dirty="0">
                <a:ln>
                  <a:noFill/>
                </a:ln>
                <a:solidFill>
                  <a:sysClr val="windowText" lastClr="000000"/>
                </a:solidFill>
                <a:effectLst/>
                <a:uLnTx/>
                <a:uFillTx/>
                <a:latin typeface="Calibri"/>
                <a:cs typeface="Calibri"/>
              </a:rPr>
              <a:t> </a:t>
            </a:r>
            <a:r>
              <a:rPr kumimoji="0" sz="1700" b="0" i="0" u="none" strike="noStrike" kern="0" cap="none" spc="-10" normalizeH="0" baseline="0" noProof="0" dirty="0">
                <a:ln>
                  <a:noFill/>
                </a:ln>
                <a:solidFill>
                  <a:sysClr val="windowText" lastClr="000000"/>
                </a:solidFill>
                <a:effectLst/>
                <a:uLnTx/>
                <a:uFillTx/>
                <a:latin typeface="Calibri"/>
                <a:cs typeface="Calibri"/>
              </a:rPr>
              <a:t>(процедуры);</a:t>
            </a:r>
            <a:endParaRPr kumimoji="0" sz="1700" b="0" i="0" u="none" strike="noStrike" kern="0" cap="none" spc="0" normalizeH="0" baseline="0" noProof="0">
              <a:ln>
                <a:noFill/>
              </a:ln>
              <a:solidFill>
                <a:sysClr val="windowText" lastClr="000000"/>
              </a:solidFill>
              <a:effectLst/>
              <a:uLnTx/>
              <a:uFillTx/>
              <a:latin typeface="Calibri"/>
              <a:cs typeface="Calibri"/>
            </a:endParaRPr>
          </a:p>
          <a:p>
            <a:pPr marL="523240" marR="236220" lvl="0" indent="0" defTabSz="914400" eaLnBrk="1" fontAlgn="auto" latinLnBrk="0" hangingPunct="1">
              <a:lnSpc>
                <a:spcPct val="110000"/>
              </a:lnSpc>
              <a:spcBef>
                <a:spcPts val="0"/>
              </a:spcBef>
              <a:spcAft>
                <a:spcPts val="0"/>
              </a:spcAft>
              <a:buClrTx/>
              <a:buSzTx/>
              <a:buFontTx/>
              <a:buNone/>
              <a:tabLst/>
              <a:defRPr/>
            </a:pPr>
            <a:r>
              <a:rPr kumimoji="0" sz="1700" b="0" i="0" u="none" strike="noStrike" kern="0" cap="none" spc="0" normalizeH="0" baseline="0" noProof="0" dirty="0">
                <a:ln>
                  <a:noFill/>
                </a:ln>
                <a:solidFill>
                  <a:sysClr val="windowText" lastClr="000000"/>
                </a:solidFill>
                <a:effectLst/>
                <a:uLnTx/>
                <a:uFillTx/>
                <a:latin typeface="Calibri"/>
                <a:cs typeface="Calibri"/>
              </a:rPr>
              <a:t>замена</a:t>
            </a:r>
            <a:r>
              <a:rPr kumimoji="0" sz="1700" b="0" i="0" u="none" strike="noStrike" kern="0" cap="none" spc="-50" normalizeH="0" baseline="0" noProof="0" dirty="0">
                <a:ln>
                  <a:noFill/>
                </a:ln>
                <a:solidFill>
                  <a:sysClr val="windowText" lastClr="000000"/>
                </a:solidFill>
                <a:effectLst/>
                <a:uLnTx/>
                <a:uFillTx/>
                <a:latin typeface="Calibri"/>
                <a:cs typeface="Calibri"/>
              </a:rPr>
              <a:t> </a:t>
            </a:r>
            <a:r>
              <a:rPr kumimoji="0" sz="1700" b="0" i="0" u="none" strike="noStrike" kern="0" cap="none" spc="0" normalizeH="0" baseline="0" noProof="0" dirty="0">
                <a:ln>
                  <a:noFill/>
                </a:ln>
                <a:solidFill>
                  <a:sysClr val="windowText" lastClr="000000"/>
                </a:solidFill>
                <a:effectLst/>
                <a:uLnTx/>
                <a:uFillTx/>
                <a:latin typeface="Calibri"/>
                <a:cs typeface="Calibri"/>
              </a:rPr>
              <a:t>опасной</a:t>
            </a:r>
            <a:r>
              <a:rPr kumimoji="0" sz="1700" b="0" i="0" u="none" strike="noStrike" kern="0" cap="none" spc="-20" normalizeH="0" baseline="0" noProof="0" dirty="0">
                <a:ln>
                  <a:noFill/>
                </a:ln>
                <a:solidFill>
                  <a:sysClr val="windowText" lastClr="000000"/>
                </a:solidFill>
                <a:effectLst/>
                <a:uLnTx/>
                <a:uFillTx/>
                <a:latin typeface="Calibri"/>
                <a:cs typeface="Calibri"/>
              </a:rPr>
              <a:t> </a:t>
            </a:r>
            <a:r>
              <a:rPr kumimoji="0" sz="1700" b="0" i="0" u="none" strike="noStrike" kern="0" cap="none" spc="0" normalizeH="0" baseline="0" noProof="0" dirty="0">
                <a:ln>
                  <a:noFill/>
                </a:ln>
                <a:solidFill>
                  <a:sysClr val="windowText" lastClr="000000"/>
                </a:solidFill>
                <a:effectLst/>
                <a:uLnTx/>
                <a:uFillTx/>
                <a:latin typeface="Calibri"/>
                <a:cs typeface="Calibri"/>
              </a:rPr>
              <a:t>работы</a:t>
            </a:r>
            <a:r>
              <a:rPr kumimoji="0" sz="1700" b="0" i="0" u="none" strike="noStrike" kern="0" cap="none" spc="-50" normalizeH="0" baseline="0" noProof="0" dirty="0">
                <a:ln>
                  <a:noFill/>
                </a:ln>
                <a:solidFill>
                  <a:sysClr val="windowText" lastClr="000000"/>
                </a:solidFill>
                <a:effectLst/>
                <a:uLnTx/>
                <a:uFillTx/>
                <a:latin typeface="Calibri"/>
                <a:cs typeface="Calibri"/>
              </a:rPr>
              <a:t> </a:t>
            </a:r>
            <a:r>
              <a:rPr kumimoji="0" sz="1700" b="0" i="0" u="none" strike="noStrike" kern="0" cap="none" spc="-10" normalizeH="0" baseline="0" noProof="0" dirty="0">
                <a:ln>
                  <a:noFill/>
                </a:ln>
                <a:solidFill>
                  <a:sysClr val="windowText" lastClr="000000"/>
                </a:solidFill>
                <a:effectLst/>
                <a:uLnTx/>
                <a:uFillTx/>
                <a:latin typeface="Calibri"/>
                <a:cs typeface="Calibri"/>
              </a:rPr>
              <a:t>(процедуры)</a:t>
            </a:r>
            <a:r>
              <a:rPr kumimoji="0" sz="1700" b="0" i="0" u="none" strike="noStrike" kern="0" cap="none" spc="-70" normalizeH="0" baseline="0" noProof="0" dirty="0">
                <a:ln>
                  <a:noFill/>
                </a:ln>
                <a:solidFill>
                  <a:sysClr val="windowText" lastClr="000000"/>
                </a:solidFill>
                <a:effectLst/>
                <a:uLnTx/>
                <a:uFillTx/>
                <a:latin typeface="Calibri"/>
                <a:cs typeface="Calibri"/>
              </a:rPr>
              <a:t> </a:t>
            </a:r>
            <a:r>
              <a:rPr kumimoji="0" sz="1700" b="0" i="0" u="none" strike="noStrike" kern="0" cap="none" spc="0" normalizeH="0" baseline="0" noProof="0" dirty="0">
                <a:ln>
                  <a:noFill/>
                </a:ln>
                <a:solidFill>
                  <a:sysClr val="windowText" lastClr="000000"/>
                </a:solidFill>
                <a:effectLst/>
                <a:uLnTx/>
                <a:uFillTx/>
                <a:latin typeface="Calibri"/>
                <a:cs typeface="Calibri"/>
              </a:rPr>
              <a:t>менее</a:t>
            </a:r>
            <a:r>
              <a:rPr kumimoji="0" sz="1700" b="0" i="0" u="none" strike="noStrike" kern="0" cap="none" spc="-30" normalizeH="0" baseline="0" noProof="0" dirty="0">
                <a:ln>
                  <a:noFill/>
                </a:ln>
                <a:solidFill>
                  <a:sysClr val="windowText" lastClr="000000"/>
                </a:solidFill>
                <a:effectLst/>
                <a:uLnTx/>
                <a:uFillTx/>
                <a:latin typeface="Calibri"/>
                <a:cs typeface="Calibri"/>
              </a:rPr>
              <a:t> </a:t>
            </a:r>
            <a:r>
              <a:rPr kumimoji="0" sz="1700" b="0" i="0" u="none" strike="noStrike" kern="0" cap="none" spc="-10" normalizeH="0" baseline="0" noProof="0" dirty="0">
                <a:ln>
                  <a:noFill/>
                </a:ln>
                <a:solidFill>
                  <a:sysClr val="windowText" lastClr="000000"/>
                </a:solidFill>
                <a:effectLst/>
                <a:uLnTx/>
                <a:uFillTx/>
                <a:latin typeface="Calibri"/>
                <a:cs typeface="Calibri"/>
              </a:rPr>
              <a:t>опасной; реализация</a:t>
            </a:r>
            <a:r>
              <a:rPr kumimoji="0" sz="1700" b="0" i="0" u="none" strike="noStrike" kern="0" cap="none" spc="-35" normalizeH="0" baseline="0" noProof="0" dirty="0">
                <a:ln>
                  <a:noFill/>
                </a:ln>
                <a:solidFill>
                  <a:sysClr val="windowText" lastClr="000000"/>
                </a:solidFill>
                <a:effectLst/>
                <a:uLnTx/>
                <a:uFillTx/>
                <a:latin typeface="Calibri"/>
                <a:cs typeface="Calibri"/>
              </a:rPr>
              <a:t> </a:t>
            </a:r>
            <a:r>
              <a:rPr kumimoji="0" sz="1700" b="0" i="0" u="none" strike="noStrike" kern="0" cap="none" spc="-10" normalizeH="0" baseline="0" noProof="0" dirty="0">
                <a:ln>
                  <a:noFill/>
                </a:ln>
                <a:solidFill>
                  <a:sysClr val="windowText" lastClr="000000"/>
                </a:solidFill>
                <a:effectLst/>
                <a:uLnTx/>
                <a:uFillTx/>
                <a:latin typeface="Calibri"/>
                <a:cs typeface="Calibri"/>
              </a:rPr>
              <a:t>инженерных (технических)</a:t>
            </a:r>
            <a:r>
              <a:rPr kumimoji="0" sz="1700" b="0" i="0" u="none" strike="noStrike" kern="0" cap="none" spc="-30" normalizeH="0" baseline="0" noProof="0" dirty="0">
                <a:ln>
                  <a:noFill/>
                </a:ln>
                <a:solidFill>
                  <a:sysClr val="windowText" lastClr="000000"/>
                </a:solidFill>
                <a:effectLst/>
                <a:uLnTx/>
                <a:uFillTx/>
                <a:latin typeface="Calibri"/>
                <a:cs typeface="Calibri"/>
              </a:rPr>
              <a:t> </a:t>
            </a:r>
            <a:r>
              <a:rPr kumimoji="0" sz="1700" b="0" i="0" u="none" strike="noStrike" kern="0" cap="none" spc="-10" normalizeH="0" baseline="0" noProof="0" dirty="0">
                <a:ln>
                  <a:noFill/>
                </a:ln>
                <a:solidFill>
                  <a:sysClr val="windowText" lastClr="000000"/>
                </a:solidFill>
                <a:effectLst/>
                <a:uLnTx/>
                <a:uFillTx/>
                <a:latin typeface="Calibri"/>
                <a:cs typeface="Calibri"/>
              </a:rPr>
              <a:t>методов</a:t>
            </a:r>
            <a:r>
              <a:rPr kumimoji="0" sz="1700" b="0" i="0" u="none" strike="noStrike" kern="0" cap="none" spc="10" normalizeH="0" baseline="0" noProof="0" dirty="0">
                <a:ln>
                  <a:noFill/>
                </a:ln>
                <a:solidFill>
                  <a:sysClr val="windowText" lastClr="000000"/>
                </a:solidFill>
                <a:effectLst/>
                <a:uLnTx/>
                <a:uFillTx/>
                <a:latin typeface="Calibri"/>
                <a:cs typeface="Calibri"/>
              </a:rPr>
              <a:t> </a:t>
            </a:r>
            <a:r>
              <a:rPr kumimoji="0" sz="1700" b="0" i="0" u="none" strike="noStrike" kern="0" cap="none" spc="-10" normalizeH="0" baseline="0" noProof="0" dirty="0">
                <a:ln>
                  <a:noFill/>
                </a:ln>
                <a:solidFill>
                  <a:sysClr val="windowText" lastClr="000000"/>
                </a:solidFill>
                <a:effectLst/>
                <a:uLnTx/>
                <a:uFillTx/>
                <a:latin typeface="Calibri"/>
                <a:cs typeface="Calibri"/>
              </a:rPr>
              <a:t>ограничения</a:t>
            </a:r>
            <a:endParaRPr kumimoji="0" sz="1700" b="0" i="0" u="none" strike="noStrike" kern="0" cap="none" spc="0" normalizeH="0" baseline="0" noProof="0">
              <a:ln>
                <a:noFill/>
              </a:ln>
              <a:solidFill>
                <a:sysClr val="windowText" lastClr="000000"/>
              </a:solidFill>
              <a:effectLst/>
              <a:uLnTx/>
              <a:uFillTx/>
              <a:latin typeface="Calibri"/>
              <a:cs typeface="Calibri"/>
            </a:endParaRPr>
          </a:p>
          <a:p>
            <a:pPr marL="90170" marR="0" lvl="0" indent="0" defTabSz="914400" eaLnBrk="1" fontAlgn="auto" latinLnBrk="0" hangingPunct="1">
              <a:lnSpc>
                <a:spcPts val="1825"/>
              </a:lnSpc>
              <a:spcBef>
                <a:spcPts val="0"/>
              </a:spcBef>
              <a:spcAft>
                <a:spcPts val="0"/>
              </a:spcAft>
              <a:buClrTx/>
              <a:buSzTx/>
              <a:buFontTx/>
              <a:buNone/>
              <a:tabLst/>
              <a:defRPr/>
            </a:pPr>
            <a:r>
              <a:rPr kumimoji="0" sz="1700" b="0" i="0" u="none" strike="noStrike" kern="0" cap="none" spc="0" normalizeH="0" baseline="0" noProof="0" dirty="0">
                <a:ln>
                  <a:noFill/>
                </a:ln>
                <a:solidFill>
                  <a:sysClr val="windowText" lastClr="000000"/>
                </a:solidFill>
                <a:effectLst/>
                <a:uLnTx/>
                <a:uFillTx/>
                <a:latin typeface="Calibri"/>
                <a:cs typeface="Calibri"/>
              </a:rPr>
              <a:t>риска</a:t>
            </a:r>
            <a:r>
              <a:rPr kumimoji="0" sz="1700" b="0" i="0" u="none" strike="noStrike" kern="0" cap="none" spc="-55" normalizeH="0" baseline="0" noProof="0" dirty="0">
                <a:ln>
                  <a:noFill/>
                </a:ln>
                <a:solidFill>
                  <a:sysClr val="windowText" lastClr="000000"/>
                </a:solidFill>
                <a:effectLst/>
                <a:uLnTx/>
                <a:uFillTx/>
                <a:latin typeface="Calibri"/>
                <a:cs typeface="Calibri"/>
              </a:rPr>
              <a:t> </a:t>
            </a:r>
            <a:r>
              <a:rPr kumimoji="0" sz="1700" b="0" i="0" u="none" strike="noStrike" kern="0" cap="none" spc="0" normalizeH="0" baseline="0" noProof="0" dirty="0">
                <a:ln>
                  <a:noFill/>
                </a:ln>
                <a:solidFill>
                  <a:sysClr val="windowText" lastClr="000000"/>
                </a:solidFill>
                <a:effectLst/>
                <a:uLnTx/>
                <a:uFillTx/>
                <a:latin typeface="Calibri"/>
                <a:cs typeface="Calibri"/>
              </a:rPr>
              <a:t>воздействия</a:t>
            </a:r>
            <a:r>
              <a:rPr kumimoji="0" sz="1700" b="0" i="0" u="none" strike="noStrike" kern="0" cap="none" spc="-45" normalizeH="0" baseline="0" noProof="0" dirty="0">
                <a:ln>
                  <a:noFill/>
                </a:ln>
                <a:solidFill>
                  <a:sysClr val="windowText" lastClr="000000"/>
                </a:solidFill>
                <a:effectLst/>
                <a:uLnTx/>
                <a:uFillTx/>
                <a:latin typeface="Calibri"/>
                <a:cs typeface="Calibri"/>
              </a:rPr>
              <a:t> </a:t>
            </a:r>
            <a:r>
              <a:rPr kumimoji="0" sz="1700" b="0" i="0" u="none" strike="noStrike" kern="0" cap="none" spc="-10" normalizeH="0" baseline="0" noProof="0" dirty="0">
                <a:ln>
                  <a:noFill/>
                </a:ln>
                <a:solidFill>
                  <a:sysClr val="windowText" lastClr="000000"/>
                </a:solidFill>
                <a:effectLst/>
                <a:uLnTx/>
                <a:uFillTx/>
                <a:latin typeface="Calibri"/>
                <a:cs typeface="Calibri"/>
              </a:rPr>
              <a:t>опасностей</a:t>
            </a:r>
            <a:r>
              <a:rPr kumimoji="0" sz="1700" b="0" i="0" u="none" strike="noStrike" kern="0" cap="none" spc="-30" normalizeH="0" baseline="0" noProof="0" dirty="0">
                <a:ln>
                  <a:noFill/>
                </a:ln>
                <a:solidFill>
                  <a:sysClr val="windowText" lastClr="000000"/>
                </a:solidFill>
                <a:effectLst/>
                <a:uLnTx/>
                <a:uFillTx/>
                <a:latin typeface="Calibri"/>
                <a:cs typeface="Calibri"/>
              </a:rPr>
              <a:t> </a:t>
            </a:r>
            <a:r>
              <a:rPr kumimoji="0" sz="1700" b="0" i="0" u="none" strike="noStrike" kern="0" cap="none" spc="0" normalizeH="0" baseline="0" noProof="0" dirty="0">
                <a:ln>
                  <a:noFill/>
                </a:ln>
                <a:solidFill>
                  <a:sysClr val="windowText" lastClr="000000"/>
                </a:solidFill>
                <a:effectLst/>
                <a:uLnTx/>
                <a:uFillTx/>
                <a:latin typeface="Calibri"/>
                <a:cs typeface="Calibri"/>
              </a:rPr>
              <a:t>на</a:t>
            </a:r>
            <a:r>
              <a:rPr kumimoji="0" sz="1700" b="0" i="0" u="none" strike="noStrike" kern="0" cap="none" spc="-40" normalizeH="0" baseline="0" noProof="0" dirty="0">
                <a:ln>
                  <a:noFill/>
                </a:ln>
                <a:solidFill>
                  <a:sysClr val="windowText" lastClr="000000"/>
                </a:solidFill>
                <a:effectLst/>
                <a:uLnTx/>
                <a:uFillTx/>
                <a:latin typeface="Calibri"/>
                <a:cs typeface="Calibri"/>
              </a:rPr>
              <a:t> </a:t>
            </a:r>
            <a:r>
              <a:rPr kumimoji="0" sz="1700" b="0" i="0" u="none" strike="noStrike" kern="0" cap="none" spc="-10" normalizeH="0" baseline="0" noProof="0" dirty="0">
                <a:ln>
                  <a:noFill/>
                </a:ln>
                <a:solidFill>
                  <a:sysClr val="windowText" lastClr="000000"/>
                </a:solidFill>
                <a:effectLst/>
                <a:uLnTx/>
                <a:uFillTx/>
                <a:latin typeface="Calibri"/>
                <a:cs typeface="Calibri"/>
              </a:rPr>
              <a:t>работников;</a:t>
            </a:r>
            <a:endParaRPr kumimoji="0" sz="1700" b="0" i="0" u="none" strike="noStrike" kern="0" cap="none" spc="0" normalizeH="0" baseline="0" noProof="0">
              <a:ln>
                <a:noFill/>
              </a:ln>
              <a:solidFill>
                <a:sysClr val="windowText" lastClr="000000"/>
              </a:solidFill>
              <a:effectLst/>
              <a:uLnTx/>
              <a:uFillTx/>
              <a:latin typeface="Calibri"/>
              <a:cs typeface="Calibri"/>
            </a:endParaRPr>
          </a:p>
          <a:p>
            <a:pPr marL="90170" marR="94615" lvl="0" indent="432434" defTabSz="914400" eaLnBrk="1" fontAlgn="auto" latinLnBrk="0" hangingPunct="1">
              <a:lnSpc>
                <a:spcPts val="1820"/>
              </a:lnSpc>
              <a:spcBef>
                <a:spcPts val="459"/>
              </a:spcBef>
              <a:spcAft>
                <a:spcPts val="0"/>
              </a:spcAft>
              <a:buClrTx/>
              <a:buSzTx/>
              <a:buFontTx/>
              <a:buNone/>
              <a:tabLst/>
              <a:defRPr/>
            </a:pPr>
            <a:r>
              <a:rPr kumimoji="0" sz="1700" b="0" i="0" u="none" strike="noStrike" kern="0" cap="none" spc="-10" normalizeH="0" baseline="0" noProof="0" dirty="0">
                <a:ln>
                  <a:noFill/>
                </a:ln>
                <a:solidFill>
                  <a:sysClr val="windowText" lastClr="000000"/>
                </a:solidFill>
                <a:effectLst/>
                <a:uLnTx/>
                <a:uFillTx/>
                <a:latin typeface="Calibri"/>
                <a:cs typeface="Calibri"/>
              </a:rPr>
              <a:t>реализация</a:t>
            </a:r>
            <a:r>
              <a:rPr kumimoji="0" sz="1700" b="0" i="0" u="none" strike="noStrike" kern="0" cap="none" spc="-20" normalizeH="0" baseline="0" noProof="0" dirty="0">
                <a:ln>
                  <a:noFill/>
                </a:ln>
                <a:solidFill>
                  <a:sysClr val="windowText" lastClr="000000"/>
                </a:solidFill>
                <a:effectLst/>
                <a:uLnTx/>
                <a:uFillTx/>
                <a:latin typeface="Calibri"/>
                <a:cs typeface="Calibri"/>
              </a:rPr>
              <a:t> </a:t>
            </a:r>
            <a:r>
              <a:rPr kumimoji="0" sz="1700" b="0" i="0" u="none" strike="noStrike" kern="0" cap="none" spc="-10" normalizeH="0" baseline="0" noProof="0" dirty="0">
                <a:ln>
                  <a:noFill/>
                </a:ln>
                <a:solidFill>
                  <a:sysClr val="windowText" lastClr="000000"/>
                </a:solidFill>
                <a:effectLst/>
                <a:uLnTx/>
                <a:uFillTx/>
                <a:latin typeface="Calibri"/>
                <a:cs typeface="Calibri"/>
              </a:rPr>
              <a:t>административных</a:t>
            </a:r>
            <a:r>
              <a:rPr kumimoji="0" sz="1700" b="0" i="0" u="none" strike="noStrike" kern="0" cap="none" spc="-5" normalizeH="0" baseline="0" noProof="0" dirty="0">
                <a:ln>
                  <a:noFill/>
                </a:ln>
                <a:solidFill>
                  <a:sysClr val="windowText" lastClr="000000"/>
                </a:solidFill>
                <a:effectLst/>
                <a:uLnTx/>
                <a:uFillTx/>
                <a:latin typeface="Calibri"/>
                <a:cs typeface="Calibri"/>
              </a:rPr>
              <a:t> </a:t>
            </a:r>
            <a:r>
              <a:rPr kumimoji="0" sz="1700" b="0" i="0" u="none" strike="noStrike" kern="0" cap="none" spc="-10" normalizeH="0" baseline="0" noProof="0" dirty="0">
                <a:ln>
                  <a:noFill/>
                </a:ln>
                <a:solidFill>
                  <a:sysClr val="windowText" lastClr="000000"/>
                </a:solidFill>
                <a:effectLst/>
                <a:uLnTx/>
                <a:uFillTx/>
                <a:latin typeface="Calibri"/>
                <a:cs typeface="Calibri"/>
              </a:rPr>
              <a:t>методов</a:t>
            </a:r>
            <a:r>
              <a:rPr kumimoji="0" sz="1700" b="0" i="0" u="none" strike="noStrike" kern="0" cap="none" spc="25" normalizeH="0" baseline="0" noProof="0" dirty="0">
                <a:ln>
                  <a:noFill/>
                </a:ln>
                <a:solidFill>
                  <a:sysClr val="windowText" lastClr="000000"/>
                </a:solidFill>
                <a:effectLst/>
                <a:uLnTx/>
                <a:uFillTx/>
                <a:latin typeface="Calibri"/>
                <a:cs typeface="Calibri"/>
              </a:rPr>
              <a:t> </a:t>
            </a:r>
            <a:r>
              <a:rPr kumimoji="0" sz="1700" b="0" i="0" u="none" strike="noStrike" kern="0" cap="none" spc="-10" normalizeH="0" baseline="0" noProof="0" dirty="0">
                <a:ln>
                  <a:noFill/>
                </a:ln>
                <a:solidFill>
                  <a:sysClr val="windowText" lastClr="000000"/>
                </a:solidFill>
                <a:effectLst/>
                <a:uLnTx/>
                <a:uFillTx/>
                <a:latin typeface="Calibri"/>
                <a:cs typeface="Calibri"/>
              </a:rPr>
              <a:t>ограничения</a:t>
            </a:r>
            <a:r>
              <a:rPr kumimoji="0" sz="1700" b="0" i="0" u="none" strike="noStrike" kern="0" cap="none" spc="-15" normalizeH="0" baseline="0" noProof="0" dirty="0">
                <a:ln>
                  <a:noFill/>
                </a:ln>
                <a:solidFill>
                  <a:sysClr val="windowText" lastClr="000000"/>
                </a:solidFill>
                <a:effectLst/>
                <a:uLnTx/>
                <a:uFillTx/>
                <a:latin typeface="Calibri"/>
                <a:cs typeface="Calibri"/>
              </a:rPr>
              <a:t> </a:t>
            </a:r>
            <a:r>
              <a:rPr kumimoji="0" sz="1700" b="0" i="0" u="none" strike="noStrike" kern="0" cap="none" spc="-10" normalizeH="0" baseline="0" noProof="0" dirty="0">
                <a:ln>
                  <a:noFill/>
                </a:ln>
                <a:solidFill>
                  <a:sysClr val="windowText" lastClr="000000"/>
                </a:solidFill>
                <a:effectLst/>
                <a:uLnTx/>
                <a:uFillTx/>
                <a:latin typeface="Calibri"/>
                <a:cs typeface="Calibri"/>
              </a:rPr>
              <a:t>времени воздействия опасностей</a:t>
            </a:r>
            <a:r>
              <a:rPr kumimoji="0" sz="1700" b="0" i="0" u="none" strike="noStrike" kern="0" cap="none" spc="5" normalizeH="0" baseline="0" noProof="0" dirty="0">
                <a:ln>
                  <a:noFill/>
                </a:ln>
                <a:solidFill>
                  <a:sysClr val="windowText" lastClr="000000"/>
                </a:solidFill>
                <a:effectLst/>
                <a:uLnTx/>
                <a:uFillTx/>
                <a:latin typeface="Calibri"/>
                <a:cs typeface="Calibri"/>
              </a:rPr>
              <a:t> </a:t>
            </a:r>
            <a:r>
              <a:rPr kumimoji="0" sz="1700" b="0" i="0" u="none" strike="noStrike" kern="0" cap="none" spc="0" normalizeH="0" baseline="0" noProof="0" dirty="0">
                <a:ln>
                  <a:noFill/>
                </a:ln>
                <a:solidFill>
                  <a:sysClr val="windowText" lastClr="000000"/>
                </a:solidFill>
                <a:effectLst/>
                <a:uLnTx/>
                <a:uFillTx/>
                <a:latin typeface="Calibri"/>
                <a:cs typeface="Calibri"/>
              </a:rPr>
              <a:t>на </a:t>
            </a:r>
            <a:r>
              <a:rPr kumimoji="0" sz="1700" b="0" i="0" u="none" strike="noStrike" kern="0" cap="none" spc="-10" normalizeH="0" baseline="0" noProof="0" dirty="0">
                <a:ln>
                  <a:noFill/>
                </a:ln>
                <a:solidFill>
                  <a:sysClr val="windowText" lastClr="000000"/>
                </a:solidFill>
                <a:effectLst/>
                <a:uLnTx/>
                <a:uFillTx/>
                <a:latin typeface="Calibri"/>
                <a:cs typeface="Calibri"/>
              </a:rPr>
              <a:t>работников;</a:t>
            </a:r>
            <a:endParaRPr kumimoji="0" sz="1700" b="0" i="0" u="none" strike="noStrike" kern="0" cap="none" spc="0" normalizeH="0" baseline="0" noProof="0">
              <a:ln>
                <a:noFill/>
              </a:ln>
              <a:solidFill>
                <a:sysClr val="windowText" lastClr="000000"/>
              </a:solidFill>
              <a:effectLst/>
              <a:uLnTx/>
              <a:uFillTx/>
              <a:latin typeface="Calibri"/>
              <a:cs typeface="Calibri"/>
            </a:endParaRPr>
          </a:p>
          <a:p>
            <a:pPr marL="523240" marR="1334135" lvl="0" indent="0" defTabSz="914400" eaLnBrk="1" fontAlgn="auto" latinLnBrk="0" hangingPunct="1">
              <a:lnSpc>
                <a:spcPts val="2240"/>
              </a:lnSpc>
              <a:spcBef>
                <a:spcPts val="105"/>
              </a:spcBef>
              <a:spcAft>
                <a:spcPts val="0"/>
              </a:spcAft>
              <a:buClrTx/>
              <a:buSzTx/>
              <a:buFontTx/>
              <a:buNone/>
              <a:tabLst/>
              <a:defRPr/>
            </a:pPr>
            <a:r>
              <a:rPr kumimoji="0" sz="1700" b="0" i="0" u="none" strike="noStrike" kern="0" cap="none" spc="-10" normalizeH="0" baseline="0" noProof="0" dirty="0">
                <a:ln>
                  <a:noFill/>
                </a:ln>
                <a:solidFill>
                  <a:sysClr val="windowText" lastClr="000000"/>
                </a:solidFill>
                <a:effectLst/>
                <a:uLnTx/>
                <a:uFillTx/>
                <a:latin typeface="Calibri"/>
                <a:cs typeface="Calibri"/>
              </a:rPr>
              <a:t>использование</a:t>
            </a:r>
            <a:r>
              <a:rPr kumimoji="0" sz="1700" b="0" i="0" u="none" strike="noStrike" kern="0" cap="none" spc="-25" normalizeH="0" baseline="0" noProof="0" dirty="0">
                <a:ln>
                  <a:noFill/>
                </a:ln>
                <a:solidFill>
                  <a:sysClr val="windowText" lastClr="000000"/>
                </a:solidFill>
                <a:effectLst/>
                <a:uLnTx/>
                <a:uFillTx/>
                <a:latin typeface="Calibri"/>
                <a:cs typeface="Calibri"/>
              </a:rPr>
              <a:t> </a:t>
            </a:r>
            <a:r>
              <a:rPr kumimoji="0" sz="1700" b="0" i="0" u="none" strike="noStrike" kern="0" cap="none" spc="0" normalizeH="0" baseline="0" noProof="0" dirty="0">
                <a:ln>
                  <a:noFill/>
                </a:ln>
                <a:solidFill>
                  <a:sysClr val="windowText" lastClr="000000"/>
                </a:solidFill>
                <a:effectLst/>
                <a:uLnTx/>
                <a:uFillTx/>
                <a:latin typeface="Calibri"/>
                <a:cs typeface="Calibri"/>
              </a:rPr>
              <a:t>средств</a:t>
            </a:r>
            <a:r>
              <a:rPr kumimoji="0" sz="1700" b="0" i="0" u="none" strike="noStrike" kern="0" cap="none" spc="-25" normalizeH="0" baseline="0" noProof="0" dirty="0">
                <a:ln>
                  <a:noFill/>
                </a:ln>
                <a:solidFill>
                  <a:sysClr val="windowText" lastClr="000000"/>
                </a:solidFill>
                <a:effectLst/>
                <a:uLnTx/>
                <a:uFillTx/>
                <a:latin typeface="Calibri"/>
                <a:cs typeface="Calibri"/>
              </a:rPr>
              <a:t> </a:t>
            </a:r>
            <a:r>
              <a:rPr kumimoji="0" sz="1700" b="0" i="0" u="none" strike="noStrike" kern="0" cap="none" spc="-10" normalizeH="0" baseline="0" noProof="0" dirty="0">
                <a:ln>
                  <a:noFill/>
                </a:ln>
                <a:solidFill>
                  <a:sysClr val="windowText" lastClr="000000"/>
                </a:solidFill>
                <a:effectLst/>
                <a:uLnTx/>
                <a:uFillTx/>
                <a:latin typeface="Calibri"/>
                <a:cs typeface="Calibri"/>
              </a:rPr>
              <a:t>индивидуальной</a:t>
            </a:r>
            <a:r>
              <a:rPr kumimoji="0" sz="1700" b="0" i="0" u="none" strike="noStrike" kern="0" cap="none" spc="-25" normalizeH="0" baseline="0" noProof="0" dirty="0">
                <a:ln>
                  <a:noFill/>
                </a:ln>
                <a:solidFill>
                  <a:sysClr val="windowText" lastClr="000000"/>
                </a:solidFill>
                <a:effectLst/>
                <a:uLnTx/>
                <a:uFillTx/>
                <a:latin typeface="Calibri"/>
                <a:cs typeface="Calibri"/>
              </a:rPr>
              <a:t> </a:t>
            </a:r>
            <a:r>
              <a:rPr kumimoji="0" sz="1700" b="0" i="0" u="none" strike="noStrike" kern="0" cap="none" spc="-10" normalizeH="0" baseline="0" noProof="0" dirty="0">
                <a:ln>
                  <a:noFill/>
                </a:ln>
                <a:solidFill>
                  <a:sysClr val="windowText" lastClr="000000"/>
                </a:solidFill>
                <a:effectLst/>
                <a:uLnTx/>
                <a:uFillTx/>
                <a:latin typeface="Calibri"/>
                <a:cs typeface="Calibri"/>
              </a:rPr>
              <a:t>защиты; </a:t>
            </a:r>
            <a:r>
              <a:rPr kumimoji="0" sz="1700" b="0" i="0" u="none" strike="noStrike" kern="0" cap="none" spc="0" normalizeH="0" baseline="0" noProof="0" dirty="0">
                <a:ln>
                  <a:noFill/>
                </a:ln>
                <a:solidFill>
                  <a:sysClr val="windowText" lastClr="000000"/>
                </a:solidFill>
                <a:effectLst/>
                <a:uLnTx/>
                <a:uFillTx/>
                <a:latin typeface="Calibri"/>
                <a:cs typeface="Calibri"/>
              </a:rPr>
              <a:t>страхование</a:t>
            </a:r>
            <a:r>
              <a:rPr kumimoji="0" sz="1700" b="0" i="0" u="none" strike="noStrike" kern="0" cap="none" spc="-60" normalizeH="0" baseline="0" noProof="0" dirty="0">
                <a:ln>
                  <a:noFill/>
                </a:ln>
                <a:solidFill>
                  <a:sysClr val="windowText" lastClr="000000"/>
                </a:solidFill>
                <a:effectLst/>
                <a:uLnTx/>
                <a:uFillTx/>
                <a:latin typeface="Calibri"/>
                <a:cs typeface="Calibri"/>
              </a:rPr>
              <a:t> </a:t>
            </a:r>
            <a:r>
              <a:rPr kumimoji="0" sz="1700" b="0" i="0" u="none" strike="noStrike" kern="0" cap="none" spc="-10" normalizeH="0" baseline="0" noProof="0" dirty="0">
                <a:ln>
                  <a:noFill/>
                </a:ln>
                <a:solidFill>
                  <a:sysClr val="windowText" lastClr="000000"/>
                </a:solidFill>
                <a:effectLst/>
                <a:uLnTx/>
                <a:uFillTx/>
                <a:latin typeface="Calibri"/>
                <a:cs typeface="Calibri"/>
              </a:rPr>
              <a:t>профессионального</a:t>
            </a:r>
            <a:r>
              <a:rPr kumimoji="0" sz="1700" b="0" i="0" u="none" strike="noStrike" kern="0" cap="none" spc="-30" normalizeH="0" baseline="0" noProof="0" dirty="0">
                <a:ln>
                  <a:noFill/>
                </a:ln>
                <a:solidFill>
                  <a:sysClr val="windowText" lastClr="000000"/>
                </a:solidFill>
                <a:effectLst/>
                <a:uLnTx/>
                <a:uFillTx/>
                <a:latin typeface="Calibri"/>
                <a:cs typeface="Calibri"/>
              </a:rPr>
              <a:t> </a:t>
            </a:r>
            <a:r>
              <a:rPr kumimoji="0" sz="1700" b="0" i="0" u="none" strike="noStrike" kern="0" cap="none" spc="-10" normalizeH="0" baseline="0" noProof="0" dirty="0">
                <a:ln>
                  <a:noFill/>
                </a:ln>
                <a:solidFill>
                  <a:sysClr val="windowText" lastClr="000000"/>
                </a:solidFill>
                <a:effectLst/>
                <a:uLnTx/>
                <a:uFillTx/>
                <a:latin typeface="Calibri"/>
                <a:cs typeface="Calibri"/>
              </a:rPr>
              <a:t>риска.</a:t>
            </a:r>
            <a:endParaRPr kumimoji="0" sz="1700" b="0" i="0" u="none" strike="noStrike" kern="0" cap="none" spc="0" normalizeH="0" baseline="0" noProof="0">
              <a:ln>
                <a:noFill/>
              </a:ln>
              <a:solidFill>
                <a:sysClr val="windowText" lastClr="000000"/>
              </a:solidFill>
              <a:effectLst/>
              <a:uLnTx/>
              <a:uFillTx/>
              <a:latin typeface="Calibri"/>
              <a:cs typeface="Calibri"/>
            </a:endParaRPr>
          </a:p>
        </p:txBody>
      </p:sp>
      <p:grpSp>
        <p:nvGrpSpPr>
          <p:cNvPr id="5" name="object 5"/>
          <p:cNvGrpSpPr/>
          <p:nvPr/>
        </p:nvGrpSpPr>
        <p:grpSpPr>
          <a:xfrm>
            <a:off x="99060" y="1994919"/>
            <a:ext cx="1463040" cy="2365375"/>
            <a:chOff x="99060" y="1994919"/>
            <a:chExt cx="1463040" cy="2365375"/>
          </a:xfrm>
        </p:grpSpPr>
        <p:sp>
          <p:nvSpPr>
            <p:cNvPr id="6" name="object 6"/>
            <p:cNvSpPr/>
            <p:nvPr/>
          </p:nvSpPr>
          <p:spPr>
            <a:xfrm>
              <a:off x="112014" y="2007873"/>
              <a:ext cx="1437640" cy="2339340"/>
            </a:xfrm>
            <a:custGeom>
              <a:avLst/>
              <a:gdLst/>
              <a:ahLst/>
              <a:cxnLst/>
              <a:rect l="l" t="t" r="r" b="b"/>
              <a:pathLst>
                <a:path w="1437640" h="2339340">
                  <a:moveTo>
                    <a:pt x="1197610" y="0"/>
                  </a:moveTo>
                  <a:lnTo>
                    <a:pt x="239522" y="0"/>
                  </a:lnTo>
                  <a:lnTo>
                    <a:pt x="191250" y="4866"/>
                  </a:lnTo>
                  <a:lnTo>
                    <a:pt x="146289" y="18822"/>
                  </a:lnTo>
                  <a:lnTo>
                    <a:pt x="105603" y="40906"/>
                  </a:lnTo>
                  <a:lnTo>
                    <a:pt x="70154" y="70154"/>
                  </a:lnTo>
                  <a:lnTo>
                    <a:pt x="40906" y="105603"/>
                  </a:lnTo>
                  <a:lnTo>
                    <a:pt x="18822" y="146289"/>
                  </a:lnTo>
                  <a:lnTo>
                    <a:pt x="4866" y="191250"/>
                  </a:lnTo>
                  <a:lnTo>
                    <a:pt x="0" y="239522"/>
                  </a:lnTo>
                  <a:lnTo>
                    <a:pt x="0" y="2099805"/>
                  </a:lnTo>
                  <a:lnTo>
                    <a:pt x="4866" y="2148081"/>
                  </a:lnTo>
                  <a:lnTo>
                    <a:pt x="18822" y="2193044"/>
                  </a:lnTo>
                  <a:lnTo>
                    <a:pt x="40906" y="2233733"/>
                  </a:lnTo>
                  <a:lnTo>
                    <a:pt x="70154" y="2269183"/>
                  </a:lnTo>
                  <a:lnTo>
                    <a:pt x="105603" y="2298432"/>
                  </a:lnTo>
                  <a:lnTo>
                    <a:pt x="146289" y="2320516"/>
                  </a:lnTo>
                  <a:lnTo>
                    <a:pt x="191250" y="2334473"/>
                  </a:lnTo>
                  <a:lnTo>
                    <a:pt x="239522" y="2339340"/>
                  </a:lnTo>
                  <a:lnTo>
                    <a:pt x="1197610" y="2339340"/>
                  </a:lnTo>
                  <a:lnTo>
                    <a:pt x="1245881" y="2334473"/>
                  </a:lnTo>
                  <a:lnTo>
                    <a:pt x="1290842" y="2320516"/>
                  </a:lnTo>
                  <a:lnTo>
                    <a:pt x="1331528" y="2298432"/>
                  </a:lnTo>
                  <a:lnTo>
                    <a:pt x="1366977" y="2269183"/>
                  </a:lnTo>
                  <a:lnTo>
                    <a:pt x="1396225" y="2233733"/>
                  </a:lnTo>
                  <a:lnTo>
                    <a:pt x="1418309" y="2193044"/>
                  </a:lnTo>
                  <a:lnTo>
                    <a:pt x="1432265" y="2148081"/>
                  </a:lnTo>
                  <a:lnTo>
                    <a:pt x="1437132" y="2099805"/>
                  </a:lnTo>
                  <a:lnTo>
                    <a:pt x="1437132" y="239522"/>
                  </a:lnTo>
                  <a:lnTo>
                    <a:pt x="1432265" y="191250"/>
                  </a:lnTo>
                  <a:lnTo>
                    <a:pt x="1418309" y="146289"/>
                  </a:lnTo>
                  <a:lnTo>
                    <a:pt x="1396225" y="105603"/>
                  </a:lnTo>
                  <a:lnTo>
                    <a:pt x="1366977" y="70154"/>
                  </a:lnTo>
                  <a:lnTo>
                    <a:pt x="1331528" y="40906"/>
                  </a:lnTo>
                  <a:lnTo>
                    <a:pt x="1290842" y="18822"/>
                  </a:lnTo>
                  <a:lnTo>
                    <a:pt x="1245881" y="4866"/>
                  </a:lnTo>
                  <a:lnTo>
                    <a:pt x="1197610" y="0"/>
                  </a:lnTo>
                  <a:close/>
                </a:path>
              </a:pathLst>
            </a:custGeom>
            <a:solidFill>
              <a:srgbClr val="C6D9F1"/>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object 7"/>
            <p:cNvSpPr/>
            <p:nvPr/>
          </p:nvSpPr>
          <p:spPr>
            <a:xfrm>
              <a:off x="112014" y="2007873"/>
              <a:ext cx="1437640" cy="2339340"/>
            </a:xfrm>
            <a:custGeom>
              <a:avLst/>
              <a:gdLst/>
              <a:ahLst/>
              <a:cxnLst/>
              <a:rect l="l" t="t" r="r" b="b"/>
              <a:pathLst>
                <a:path w="1437640" h="2339340">
                  <a:moveTo>
                    <a:pt x="0" y="239522"/>
                  </a:moveTo>
                  <a:lnTo>
                    <a:pt x="4866" y="191250"/>
                  </a:lnTo>
                  <a:lnTo>
                    <a:pt x="18822" y="146289"/>
                  </a:lnTo>
                  <a:lnTo>
                    <a:pt x="40906" y="105603"/>
                  </a:lnTo>
                  <a:lnTo>
                    <a:pt x="70154" y="70154"/>
                  </a:lnTo>
                  <a:lnTo>
                    <a:pt x="105603" y="40906"/>
                  </a:lnTo>
                  <a:lnTo>
                    <a:pt x="146289" y="18822"/>
                  </a:lnTo>
                  <a:lnTo>
                    <a:pt x="191250" y="4866"/>
                  </a:lnTo>
                  <a:lnTo>
                    <a:pt x="239522" y="0"/>
                  </a:lnTo>
                  <a:lnTo>
                    <a:pt x="1197610" y="0"/>
                  </a:lnTo>
                  <a:lnTo>
                    <a:pt x="1245881" y="4866"/>
                  </a:lnTo>
                  <a:lnTo>
                    <a:pt x="1290842" y="18822"/>
                  </a:lnTo>
                  <a:lnTo>
                    <a:pt x="1331528" y="40906"/>
                  </a:lnTo>
                  <a:lnTo>
                    <a:pt x="1366977" y="70154"/>
                  </a:lnTo>
                  <a:lnTo>
                    <a:pt x="1396225" y="105603"/>
                  </a:lnTo>
                  <a:lnTo>
                    <a:pt x="1418309" y="146289"/>
                  </a:lnTo>
                  <a:lnTo>
                    <a:pt x="1432265" y="191250"/>
                  </a:lnTo>
                  <a:lnTo>
                    <a:pt x="1437132" y="239522"/>
                  </a:lnTo>
                  <a:lnTo>
                    <a:pt x="1437132" y="2099805"/>
                  </a:lnTo>
                  <a:lnTo>
                    <a:pt x="1432265" y="2148081"/>
                  </a:lnTo>
                  <a:lnTo>
                    <a:pt x="1418309" y="2193044"/>
                  </a:lnTo>
                  <a:lnTo>
                    <a:pt x="1396225" y="2233733"/>
                  </a:lnTo>
                  <a:lnTo>
                    <a:pt x="1366977" y="2269183"/>
                  </a:lnTo>
                  <a:lnTo>
                    <a:pt x="1331528" y="2298432"/>
                  </a:lnTo>
                  <a:lnTo>
                    <a:pt x="1290842" y="2320516"/>
                  </a:lnTo>
                  <a:lnTo>
                    <a:pt x="1245881" y="2334473"/>
                  </a:lnTo>
                  <a:lnTo>
                    <a:pt x="1197610" y="2339340"/>
                  </a:lnTo>
                  <a:lnTo>
                    <a:pt x="239522" y="2339340"/>
                  </a:lnTo>
                  <a:lnTo>
                    <a:pt x="191250" y="2334473"/>
                  </a:lnTo>
                  <a:lnTo>
                    <a:pt x="146289" y="2320516"/>
                  </a:lnTo>
                  <a:lnTo>
                    <a:pt x="105603" y="2298432"/>
                  </a:lnTo>
                  <a:lnTo>
                    <a:pt x="70154" y="2269183"/>
                  </a:lnTo>
                  <a:lnTo>
                    <a:pt x="40906" y="2233733"/>
                  </a:lnTo>
                  <a:lnTo>
                    <a:pt x="18822" y="2193044"/>
                  </a:lnTo>
                  <a:lnTo>
                    <a:pt x="4866" y="2148081"/>
                  </a:lnTo>
                  <a:lnTo>
                    <a:pt x="0" y="2099805"/>
                  </a:lnTo>
                  <a:lnTo>
                    <a:pt x="0" y="239522"/>
                  </a:lnTo>
                  <a:close/>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8" name="object 8"/>
          <p:cNvSpPr txBox="1"/>
          <p:nvPr/>
        </p:nvSpPr>
        <p:spPr>
          <a:xfrm>
            <a:off x="275703" y="2771080"/>
            <a:ext cx="1105535" cy="790575"/>
          </a:xfrm>
          <a:prstGeom prst="rect">
            <a:avLst/>
          </a:prstGeom>
        </p:spPr>
        <p:txBody>
          <a:bodyPr vert="horz" wrap="square" lIns="0" tIns="12065" rIns="0" bIns="0" rtlCol="0">
            <a:spAutoFit/>
          </a:bodyPr>
          <a:lstStyle/>
          <a:p>
            <a:pPr marL="12700" marR="5080" lvl="0" indent="2540" algn="ctr" defTabSz="914400" eaLnBrk="1" fontAlgn="auto" latinLnBrk="0" hangingPunct="1">
              <a:lnSpc>
                <a:spcPct val="100400"/>
              </a:lnSpc>
              <a:spcBef>
                <a:spcPts val="95"/>
              </a:spcBef>
              <a:spcAft>
                <a:spcPts val="0"/>
              </a:spcAft>
              <a:buClrTx/>
              <a:buSzTx/>
              <a:buFontTx/>
              <a:buNone/>
              <a:tabLst/>
              <a:defRPr/>
            </a:pPr>
            <a:r>
              <a:rPr lang="ru-RU" sz="1400" b="1" kern="0" dirty="0">
                <a:solidFill>
                  <a:sysClr val="windowText" lastClr="000000"/>
                </a:solidFill>
                <a:latin typeface="Calibri"/>
                <a:cs typeface="Calibri"/>
              </a:rPr>
              <a:t>Б</a:t>
            </a:r>
            <a:r>
              <a:rPr kumimoji="0" sz="1400" b="1" i="0" u="none" strike="noStrike" kern="0" cap="none" spc="0" normalizeH="0" baseline="0" noProof="0" smtClean="0">
                <a:ln>
                  <a:noFill/>
                </a:ln>
                <a:solidFill>
                  <a:sysClr val="windowText" lastClr="000000"/>
                </a:solidFill>
                <a:effectLst/>
                <a:uLnTx/>
                <a:uFillTx/>
                <a:latin typeface="Calibri"/>
                <a:cs typeface="Calibri"/>
              </a:rPr>
              <a:t>)</a:t>
            </a:r>
            <a:r>
              <a:rPr kumimoji="0" sz="1400" b="1" i="0" u="none" strike="noStrike" kern="0" cap="none" spc="-20" normalizeH="0" baseline="0" noProof="0" smtClean="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процедура управления </a:t>
            </a:r>
            <a:r>
              <a:rPr kumimoji="0" sz="1200" b="1" i="0" u="none" strike="noStrike" kern="0" cap="none" spc="0" normalizeH="0" baseline="0" noProof="0" dirty="0">
                <a:ln>
                  <a:noFill/>
                </a:ln>
                <a:solidFill>
                  <a:sysClr val="windowText" lastClr="000000"/>
                </a:solidFill>
                <a:effectLst/>
                <a:uLnTx/>
                <a:uFillTx/>
                <a:latin typeface="Calibri"/>
                <a:cs typeface="Calibri"/>
              </a:rPr>
              <a:t>профессиональ-ными</a:t>
            </a:r>
            <a:r>
              <a:rPr kumimoji="0" sz="1200" b="1" i="0" u="none" strike="noStrike" kern="0" cap="none" spc="-25"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рисками</a:t>
            </a:r>
            <a:endParaRPr kumimoji="0" sz="1200" b="0" i="0" u="none" strike="noStrike" kern="0" cap="none" spc="0" normalizeH="0" baseline="0" noProof="0">
              <a:ln>
                <a:noFill/>
              </a:ln>
              <a:solidFill>
                <a:sysClr val="windowText" lastClr="000000"/>
              </a:solidFill>
              <a:effectLst/>
              <a:uLnTx/>
              <a:uFillTx/>
              <a:latin typeface="Calibri"/>
              <a:cs typeface="Calibri"/>
            </a:endParaRPr>
          </a:p>
        </p:txBody>
      </p:sp>
      <p:sp>
        <p:nvSpPr>
          <p:cNvPr id="9" name="object 9"/>
          <p:cNvSpPr txBox="1"/>
          <p:nvPr/>
        </p:nvSpPr>
        <p:spPr>
          <a:xfrm>
            <a:off x="1692401" y="2007870"/>
            <a:ext cx="4392295" cy="504825"/>
          </a:xfrm>
          <a:prstGeom prst="rect">
            <a:avLst/>
          </a:prstGeom>
          <a:solidFill>
            <a:srgbClr val="4F81BD"/>
          </a:solidFill>
          <a:ln w="25907">
            <a:solidFill>
              <a:srgbClr val="385D8A"/>
            </a:solidFill>
          </a:ln>
        </p:spPr>
        <p:txBody>
          <a:bodyPr vert="horz" wrap="square" lIns="0" tIns="101600" rIns="0" bIns="0" rtlCol="0">
            <a:spAutoFit/>
          </a:bodyPr>
          <a:lstStyle/>
          <a:p>
            <a:pPr marL="970280" marR="0" lvl="0" indent="0" defTabSz="914400" eaLnBrk="1" fontAlgn="auto" latinLnBrk="0" hangingPunct="1">
              <a:lnSpc>
                <a:spcPct val="100000"/>
              </a:lnSpc>
              <a:spcBef>
                <a:spcPts val="800"/>
              </a:spcBef>
              <a:spcAft>
                <a:spcPts val="0"/>
              </a:spcAft>
              <a:buClrTx/>
              <a:buSzTx/>
              <a:buFontTx/>
              <a:buNone/>
              <a:tabLst/>
              <a:defRPr/>
            </a:pPr>
            <a:r>
              <a:rPr kumimoji="0" sz="1800" b="0" i="0" u="none" strike="noStrike" kern="0" cap="none" spc="0" normalizeH="0" baseline="0" noProof="0" dirty="0">
                <a:ln>
                  <a:noFill/>
                </a:ln>
                <a:solidFill>
                  <a:srgbClr val="FFFFFF"/>
                </a:solidFill>
                <a:effectLst/>
                <a:uLnTx/>
                <a:uFillTx/>
                <a:latin typeface="Microsoft Sans Serif"/>
                <a:cs typeface="Microsoft Sans Serif"/>
              </a:rPr>
              <a:t>выявление</a:t>
            </a:r>
            <a:r>
              <a:rPr kumimoji="0" sz="1800" b="0" i="0" u="none" strike="noStrike" kern="0" cap="none" spc="-45" normalizeH="0" baseline="0" noProof="0" dirty="0">
                <a:ln>
                  <a:noFill/>
                </a:ln>
                <a:solidFill>
                  <a:srgbClr val="FFFFFF"/>
                </a:solidFill>
                <a:effectLst/>
                <a:uLnTx/>
                <a:uFillTx/>
                <a:latin typeface="Microsoft Sans Serif"/>
                <a:cs typeface="Microsoft Sans Serif"/>
              </a:rPr>
              <a:t> </a:t>
            </a:r>
            <a:r>
              <a:rPr kumimoji="0" sz="1800" b="0" i="0" u="none" strike="noStrike" kern="0" cap="none" spc="-10" normalizeH="0" baseline="0" noProof="0" dirty="0">
                <a:ln>
                  <a:noFill/>
                </a:ln>
                <a:solidFill>
                  <a:srgbClr val="FFFFFF"/>
                </a:solidFill>
                <a:effectLst/>
                <a:uLnTx/>
                <a:uFillTx/>
                <a:latin typeface="Microsoft Sans Serif"/>
                <a:cs typeface="Microsoft Sans Serif"/>
              </a:rPr>
              <a:t>опасностей</a:t>
            </a:r>
            <a:endParaRPr kumimoji="0" sz="1800" b="0" i="0" u="none" strike="noStrike" kern="0" cap="none" spc="0" normalizeH="0" baseline="0" noProof="0">
              <a:ln>
                <a:noFill/>
              </a:ln>
              <a:solidFill>
                <a:sysClr val="windowText" lastClr="000000"/>
              </a:solidFill>
              <a:effectLst/>
              <a:uLnTx/>
              <a:uFillTx/>
              <a:latin typeface="Microsoft Sans Serif"/>
              <a:cs typeface="Microsoft Sans Serif"/>
            </a:endParaRPr>
          </a:p>
        </p:txBody>
      </p:sp>
      <p:sp>
        <p:nvSpPr>
          <p:cNvPr id="10" name="object 10"/>
          <p:cNvSpPr txBox="1"/>
          <p:nvPr/>
        </p:nvSpPr>
        <p:spPr>
          <a:xfrm>
            <a:off x="1692401" y="2673857"/>
            <a:ext cx="4392295" cy="504825"/>
          </a:xfrm>
          <a:prstGeom prst="rect">
            <a:avLst/>
          </a:prstGeom>
          <a:solidFill>
            <a:srgbClr val="4F81BD"/>
          </a:solidFill>
          <a:ln w="25907">
            <a:solidFill>
              <a:srgbClr val="385D8A"/>
            </a:solidFill>
          </a:ln>
        </p:spPr>
        <p:txBody>
          <a:bodyPr vert="horz" wrap="square" lIns="0" tIns="0" rIns="0" bIns="0" rtlCol="0">
            <a:spAutoFit/>
          </a:bodyPr>
          <a:lstStyle/>
          <a:p>
            <a:pPr marL="0" marR="0" lvl="0" indent="0" algn="ctr" defTabSz="914400" eaLnBrk="1" fontAlgn="auto" latinLnBrk="0" hangingPunct="1">
              <a:lnSpc>
                <a:spcPts val="1855"/>
              </a:lnSpc>
              <a:spcBef>
                <a:spcPts val="0"/>
              </a:spcBef>
              <a:spcAft>
                <a:spcPts val="0"/>
              </a:spcAft>
              <a:buClrTx/>
              <a:buSzTx/>
              <a:buFontTx/>
              <a:buNone/>
              <a:tabLst/>
              <a:defRPr/>
            </a:pPr>
            <a:r>
              <a:rPr kumimoji="0" sz="1800" b="0" i="0" u="none" strike="noStrike" kern="0" cap="none" spc="0" normalizeH="0" baseline="0" noProof="0" dirty="0">
                <a:ln>
                  <a:noFill/>
                </a:ln>
                <a:solidFill>
                  <a:srgbClr val="FFFFFF"/>
                </a:solidFill>
                <a:effectLst/>
                <a:uLnTx/>
                <a:uFillTx/>
                <a:latin typeface="Calibri"/>
                <a:cs typeface="Calibri"/>
              </a:rPr>
              <a:t>оценка</a:t>
            </a:r>
            <a:r>
              <a:rPr kumimoji="0" sz="1800" b="0" i="0" u="none" strike="noStrike" kern="0" cap="none" spc="-85" normalizeH="0" baseline="0" noProof="0" dirty="0">
                <a:ln>
                  <a:noFill/>
                </a:ln>
                <a:solidFill>
                  <a:srgbClr val="FFFFFF"/>
                </a:solidFill>
                <a:effectLst/>
                <a:uLnTx/>
                <a:uFillTx/>
                <a:latin typeface="Calibri"/>
                <a:cs typeface="Calibri"/>
              </a:rPr>
              <a:t> </a:t>
            </a:r>
            <a:r>
              <a:rPr kumimoji="0" sz="1800" b="0" i="0" u="none" strike="noStrike" kern="0" cap="none" spc="0" normalizeH="0" baseline="0" noProof="0" dirty="0">
                <a:ln>
                  <a:noFill/>
                </a:ln>
                <a:solidFill>
                  <a:srgbClr val="FFFFFF"/>
                </a:solidFill>
                <a:effectLst/>
                <a:uLnTx/>
                <a:uFillTx/>
                <a:latin typeface="Calibri"/>
                <a:cs typeface="Calibri"/>
              </a:rPr>
              <a:t>уровней</a:t>
            </a:r>
            <a:r>
              <a:rPr kumimoji="0" sz="1800" b="0" i="0" u="none" strike="noStrike" kern="0" cap="none" spc="-75" normalizeH="0" baseline="0" noProof="0" dirty="0">
                <a:ln>
                  <a:noFill/>
                </a:ln>
                <a:solidFill>
                  <a:srgbClr val="FFFFFF"/>
                </a:solidFill>
                <a:effectLst/>
                <a:uLnTx/>
                <a:uFillTx/>
                <a:latin typeface="Calibri"/>
                <a:cs typeface="Calibri"/>
              </a:rPr>
              <a:t> </a:t>
            </a:r>
            <a:r>
              <a:rPr kumimoji="0" sz="1800" b="0" i="0" u="none" strike="noStrike" kern="0" cap="none" spc="-10" normalizeH="0" baseline="0" noProof="0" dirty="0">
                <a:ln>
                  <a:noFill/>
                </a:ln>
                <a:solidFill>
                  <a:srgbClr val="FFFFFF"/>
                </a:solidFill>
                <a:effectLst/>
                <a:uLnTx/>
                <a:uFillTx/>
                <a:latin typeface="Calibri"/>
                <a:cs typeface="Calibri"/>
              </a:rPr>
              <a:t>профессиональных</a:t>
            </a:r>
            <a:endParaRPr kumimoji="0" sz="1800" b="0" i="0" u="none" strike="noStrike" kern="0" cap="none" spc="0" normalizeH="0" baseline="0" noProof="0">
              <a:ln>
                <a:noFill/>
              </a:ln>
              <a:solidFill>
                <a:sysClr val="windowText" lastClr="000000"/>
              </a:solidFill>
              <a:effectLst/>
              <a:uLnTx/>
              <a:uFillTx/>
              <a:latin typeface="Calibri"/>
              <a:cs typeface="Calibri"/>
            </a:endParaRPr>
          </a:p>
          <a:p>
            <a:pPr marL="0" marR="0" lvl="0" indent="0" algn="ctr" defTabSz="914400" eaLnBrk="1" fontAlgn="auto" latinLnBrk="0" hangingPunct="1">
              <a:lnSpc>
                <a:spcPts val="2115"/>
              </a:lnSpc>
              <a:spcBef>
                <a:spcPts val="0"/>
              </a:spcBef>
              <a:spcAft>
                <a:spcPts val="0"/>
              </a:spcAft>
              <a:buClrTx/>
              <a:buSzTx/>
              <a:buFontTx/>
              <a:buNone/>
              <a:tabLst/>
              <a:defRPr/>
            </a:pPr>
            <a:r>
              <a:rPr kumimoji="0" sz="1800" b="0" i="0" u="none" strike="noStrike" kern="0" cap="none" spc="-10" normalizeH="0" baseline="0" noProof="0" dirty="0">
                <a:ln>
                  <a:noFill/>
                </a:ln>
                <a:solidFill>
                  <a:srgbClr val="FFFFFF"/>
                </a:solidFill>
                <a:effectLst/>
                <a:uLnTx/>
                <a:uFillTx/>
                <a:latin typeface="Calibri"/>
                <a:cs typeface="Calibri"/>
              </a:rPr>
              <a:t>рисков</a:t>
            </a:r>
            <a:endParaRPr kumimoji="0" sz="1800" b="0" i="0" u="none" strike="noStrike" kern="0" cap="none" spc="0" normalizeH="0" baseline="0" noProof="0">
              <a:ln>
                <a:noFill/>
              </a:ln>
              <a:solidFill>
                <a:sysClr val="windowText" lastClr="000000"/>
              </a:solidFill>
              <a:effectLst/>
              <a:uLnTx/>
              <a:uFillTx/>
              <a:latin typeface="Calibri"/>
              <a:cs typeface="Calibri"/>
            </a:endParaRPr>
          </a:p>
        </p:txBody>
      </p:sp>
      <p:sp>
        <p:nvSpPr>
          <p:cNvPr id="11" name="object 11"/>
          <p:cNvSpPr txBox="1"/>
          <p:nvPr/>
        </p:nvSpPr>
        <p:spPr>
          <a:xfrm>
            <a:off x="1693926" y="3371850"/>
            <a:ext cx="4394200" cy="504825"/>
          </a:xfrm>
          <a:prstGeom prst="rect">
            <a:avLst/>
          </a:prstGeom>
          <a:solidFill>
            <a:srgbClr val="4F81BD"/>
          </a:solidFill>
          <a:ln w="25907">
            <a:solidFill>
              <a:srgbClr val="385D8A"/>
            </a:solidFill>
          </a:ln>
        </p:spPr>
        <p:txBody>
          <a:bodyPr vert="horz" wrap="square" lIns="0" tIns="0" rIns="0" bIns="0" rtlCol="0">
            <a:spAutoFit/>
          </a:bodyPr>
          <a:lstStyle/>
          <a:p>
            <a:pPr marL="0" marR="0" lvl="0" indent="0" algn="ctr" defTabSz="914400" eaLnBrk="1" fontAlgn="auto" latinLnBrk="0" hangingPunct="1">
              <a:lnSpc>
                <a:spcPts val="1860"/>
              </a:lnSpc>
              <a:spcBef>
                <a:spcPts val="0"/>
              </a:spcBef>
              <a:spcAft>
                <a:spcPts val="0"/>
              </a:spcAft>
              <a:buClrTx/>
              <a:buSzTx/>
              <a:buFontTx/>
              <a:buNone/>
              <a:tabLst/>
              <a:defRPr/>
            </a:pPr>
            <a:r>
              <a:rPr kumimoji="0" sz="1800" b="0" i="0" u="none" strike="noStrike" kern="0" cap="none" spc="0" normalizeH="0" baseline="0" noProof="0" dirty="0">
                <a:ln>
                  <a:noFill/>
                </a:ln>
                <a:solidFill>
                  <a:srgbClr val="FFFFFF"/>
                </a:solidFill>
                <a:effectLst/>
                <a:uLnTx/>
                <a:uFillTx/>
                <a:latin typeface="Calibri"/>
                <a:cs typeface="Calibri"/>
              </a:rPr>
              <a:t>снижение</a:t>
            </a:r>
            <a:r>
              <a:rPr kumimoji="0" sz="1800" b="0" i="0" u="none" strike="noStrike" kern="0" cap="none" spc="-70" normalizeH="0" baseline="0" noProof="0" dirty="0">
                <a:ln>
                  <a:noFill/>
                </a:ln>
                <a:solidFill>
                  <a:srgbClr val="FFFFFF"/>
                </a:solidFill>
                <a:effectLst/>
                <a:uLnTx/>
                <a:uFillTx/>
                <a:latin typeface="Calibri"/>
                <a:cs typeface="Calibri"/>
              </a:rPr>
              <a:t> </a:t>
            </a:r>
            <a:r>
              <a:rPr kumimoji="0" sz="1800" b="0" i="0" u="none" strike="noStrike" kern="0" cap="none" spc="0" normalizeH="0" baseline="0" noProof="0" dirty="0">
                <a:ln>
                  <a:noFill/>
                </a:ln>
                <a:solidFill>
                  <a:srgbClr val="FFFFFF"/>
                </a:solidFill>
                <a:effectLst/>
                <a:uLnTx/>
                <a:uFillTx/>
                <a:latin typeface="Calibri"/>
                <a:cs typeface="Calibri"/>
              </a:rPr>
              <a:t>уровней</a:t>
            </a:r>
            <a:r>
              <a:rPr kumimoji="0" sz="1800" b="0" i="0" u="none" strike="noStrike" kern="0" cap="none" spc="-80" normalizeH="0" baseline="0" noProof="0" dirty="0">
                <a:ln>
                  <a:noFill/>
                </a:ln>
                <a:solidFill>
                  <a:srgbClr val="FFFFFF"/>
                </a:solidFill>
                <a:effectLst/>
                <a:uLnTx/>
                <a:uFillTx/>
                <a:latin typeface="Calibri"/>
                <a:cs typeface="Calibri"/>
              </a:rPr>
              <a:t> </a:t>
            </a:r>
            <a:r>
              <a:rPr kumimoji="0" sz="1800" b="0" i="0" u="none" strike="noStrike" kern="0" cap="none" spc="-10" normalizeH="0" baseline="0" noProof="0" dirty="0">
                <a:ln>
                  <a:noFill/>
                </a:ln>
                <a:solidFill>
                  <a:srgbClr val="FFFFFF"/>
                </a:solidFill>
                <a:effectLst/>
                <a:uLnTx/>
                <a:uFillTx/>
                <a:latin typeface="Calibri"/>
                <a:cs typeface="Calibri"/>
              </a:rPr>
              <a:t>профессиональных</a:t>
            </a:r>
            <a:endParaRPr kumimoji="0" sz="1800" b="0" i="0" u="none" strike="noStrike" kern="0" cap="none" spc="0" normalizeH="0" baseline="0" noProof="0">
              <a:ln>
                <a:noFill/>
              </a:ln>
              <a:solidFill>
                <a:sysClr val="windowText" lastClr="000000"/>
              </a:solidFill>
              <a:effectLst/>
              <a:uLnTx/>
              <a:uFillTx/>
              <a:latin typeface="Calibri"/>
              <a:cs typeface="Calibri"/>
            </a:endParaRPr>
          </a:p>
          <a:p>
            <a:pPr marL="0" marR="0" lvl="0" indent="0" algn="ctr" defTabSz="914400" eaLnBrk="1" fontAlgn="auto" latinLnBrk="0" hangingPunct="1">
              <a:lnSpc>
                <a:spcPts val="2110"/>
              </a:lnSpc>
              <a:spcBef>
                <a:spcPts val="0"/>
              </a:spcBef>
              <a:spcAft>
                <a:spcPts val="0"/>
              </a:spcAft>
              <a:buClrTx/>
              <a:buSzTx/>
              <a:buFontTx/>
              <a:buNone/>
              <a:tabLst/>
              <a:defRPr/>
            </a:pPr>
            <a:r>
              <a:rPr kumimoji="0" sz="1800" b="0" i="0" u="none" strike="noStrike" kern="0" cap="none" spc="-10" normalizeH="0" baseline="0" noProof="0" dirty="0">
                <a:ln>
                  <a:noFill/>
                </a:ln>
                <a:solidFill>
                  <a:srgbClr val="FFFFFF"/>
                </a:solidFill>
                <a:effectLst/>
                <a:uLnTx/>
                <a:uFillTx/>
                <a:latin typeface="Calibri"/>
                <a:cs typeface="Calibri"/>
              </a:rPr>
              <a:t>рисков</a:t>
            </a:r>
            <a:endParaRPr kumimoji="0" sz="1800" b="0" i="0" u="none" strike="noStrike" kern="0" cap="none" spc="0" normalizeH="0" baseline="0" noProof="0">
              <a:ln>
                <a:noFill/>
              </a:ln>
              <a:solidFill>
                <a:sysClr val="windowText" lastClr="000000"/>
              </a:solidFill>
              <a:effectLst/>
              <a:uLnTx/>
              <a:uFillTx/>
              <a:latin typeface="Calibri"/>
              <a:cs typeface="Calibri"/>
            </a:endParaRPr>
          </a:p>
        </p:txBody>
      </p:sp>
      <p:pic>
        <p:nvPicPr>
          <p:cNvPr id="12" name="object 12" descr="C:\Users\velichko_mn\Desktop\Юля все\СУОТ\картинки СУОТ\риск.jpeg"/>
          <p:cNvPicPr/>
          <p:nvPr/>
        </p:nvPicPr>
        <p:blipFill>
          <a:blip r:embed="rId3" cstate="print"/>
          <a:stretch>
            <a:fillRect/>
          </a:stretch>
        </p:blipFill>
        <p:spPr>
          <a:xfrm>
            <a:off x="5652516" y="620268"/>
            <a:ext cx="3304031" cy="1376171"/>
          </a:xfrm>
          <a:prstGeom prst="rect">
            <a:avLst/>
          </a:prstGeom>
        </p:spPr>
      </p:pic>
      <p:grpSp>
        <p:nvGrpSpPr>
          <p:cNvPr id="13" name="object 13"/>
          <p:cNvGrpSpPr/>
          <p:nvPr/>
        </p:nvGrpSpPr>
        <p:grpSpPr>
          <a:xfrm>
            <a:off x="301269" y="611753"/>
            <a:ext cx="2406650" cy="1334770"/>
            <a:chOff x="301269" y="611753"/>
            <a:chExt cx="2406650" cy="1334770"/>
          </a:xfrm>
        </p:grpSpPr>
        <p:sp>
          <p:nvSpPr>
            <p:cNvPr id="14" name="object 14"/>
            <p:cNvSpPr/>
            <p:nvPr/>
          </p:nvSpPr>
          <p:spPr>
            <a:xfrm>
              <a:off x="314223" y="624707"/>
              <a:ext cx="2380615" cy="1139190"/>
            </a:xfrm>
            <a:custGeom>
              <a:avLst/>
              <a:gdLst/>
              <a:ahLst/>
              <a:cxnLst/>
              <a:rect l="l" t="t" r="r" b="b"/>
              <a:pathLst>
                <a:path w="2380615" h="1139189">
                  <a:moveTo>
                    <a:pt x="1454594" y="0"/>
                  </a:moveTo>
                  <a:lnTo>
                    <a:pt x="1402021" y="3563"/>
                  </a:lnTo>
                  <a:lnTo>
                    <a:pt x="1352124" y="14443"/>
                  </a:lnTo>
                  <a:lnTo>
                    <a:pt x="1306837" y="32219"/>
                  </a:lnTo>
                  <a:lnTo>
                    <a:pt x="1268094" y="56467"/>
                  </a:lnTo>
                  <a:lnTo>
                    <a:pt x="1237830" y="86768"/>
                  </a:lnTo>
                  <a:lnTo>
                    <a:pt x="1222175" y="77410"/>
                  </a:lnTo>
                  <a:lnTo>
                    <a:pt x="1169631" y="54116"/>
                  </a:lnTo>
                  <a:lnTo>
                    <a:pt x="1120821" y="40695"/>
                  </a:lnTo>
                  <a:lnTo>
                    <a:pt x="1070573" y="33354"/>
                  </a:lnTo>
                  <a:lnTo>
                    <a:pt x="1020010" y="31870"/>
                  </a:lnTo>
                  <a:lnTo>
                    <a:pt x="970251" y="36018"/>
                  </a:lnTo>
                  <a:lnTo>
                    <a:pt x="922418" y="45575"/>
                  </a:lnTo>
                  <a:lnTo>
                    <a:pt x="877631" y="60317"/>
                  </a:lnTo>
                  <a:lnTo>
                    <a:pt x="837011" y="80020"/>
                  </a:lnTo>
                  <a:lnTo>
                    <a:pt x="801679" y="104461"/>
                  </a:lnTo>
                  <a:lnTo>
                    <a:pt x="772756" y="133415"/>
                  </a:lnTo>
                  <a:lnTo>
                    <a:pt x="728361" y="118963"/>
                  </a:lnTo>
                  <a:lnTo>
                    <a:pt x="681725" y="108551"/>
                  </a:lnTo>
                  <a:lnTo>
                    <a:pt x="633490" y="102265"/>
                  </a:lnTo>
                  <a:lnTo>
                    <a:pt x="584300" y="100187"/>
                  </a:lnTo>
                  <a:lnTo>
                    <a:pt x="534796" y="102401"/>
                  </a:lnTo>
                  <a:lnTo>
                    <a:pt x="475720" y="110835"/>
                  </a:lnTo>
                  <a:lnTo>
                    <a:pt x="420955" y="124949"/>
                  </a:lnTo>
                  <a:lnTo>
                    <a:pt x="371156" y="144182"/>
                  </a:lnTo>
                  <a:lnTo>
                    <a:pt x="326978" y="167973"/>
                  </a:lnTo>
                  <a:lnTo>
                    <a:pt x="289076" y="195761"/>
                  </a:lnTo>
                  <a:lnTo>
                    <a:pt x="258106" y="226984"/>
                  </a:lnTo>
                  <a:lnTo>
                    <a:pt x="234722" y="261081"/>
                  </a:lnTo>
                  <a:lnTo>
                    <a:pt x="219578" y="297492"/>
                  </a:lnTo>
                  <a:lnTo>
                    <a:pt x="213331" y="335654"/>
                  </a:lnTo>
                  <a:lnTo>
                    <a:pt x="216636" y="375007"/>
                  </a:lnTo>
                  <a:lnTo>
                    <a:pt x="214629" y="378550"/>
                  </a:lnTo>
                  <a:lnTo>
                    <a:pt x="159666" y="386631"/>
                  </a:lnTo>
                  <a:lnTo>
                    <a:pt x="109744" y="402650"/>
                  </a:lnTo>
                  <a:lnTo>
                    <a:pt x="66812" y="425786"/>
                  </a:lnTo>
                  <a:lnTo>
                    <a:pt x="32816" y="455220"/>
                  </a:lnTo>
                  <a:lnTo>
                    <a:pt x="8063" y="493987"/>
                  </a:lnTo>
                  <a:lnTo>
                    <a:pt x="0" y="534262"/>
                  </a:lnTo>
                  <a:lnTo>
                    <a:pt x="7810" y="574003"/>
                  </a:lnTo>
                  <a:lnTo>
                    <a:pt x="30678" y="611166"/>
                  </a:lnTo>
                  <a:lnTo>
                    <a:pt x="67788" y="643707"/>
                  </a:lnTo>
                  <a:lnTo>
                    <a:pt x="118325" y="669583"/>
                  </a:lnTo>
                  <a:lnTo>
                    <a:pt x="86936" y="696803"/>
                  </a:lnTo>
                  <a:lnTo>
                    <a:pt x="65566" y="727430"/>
                  </a:lnTo>
                  <a:lnTo>
                    <a:pt x="54792" y="760321"/>
                  </a:lnTo>
                  <a:lnTo>
                    <a:pt x="55193" y="794335"/>
                  </a:lnTo>
                  <a:lnTo>
                    <a:pt x="91713" y="860606"/>
                  </a:lnTo>
                  <a:lnTo>
                    <a:pt x="125037" y="887219"/>
                  </a:lnTo>
                  <a:lnTo>
                    <a:pt x="166274" y="908390"/>
                  </a:lnTo>
                  <a:lnTo>
                    <a:pt x="213824" y="923299"/>
                  </a:lnTo>
                  <a:lnTo>
                    <a:pt x="266090" y="931126"/>
                  </a:lnTo>
                  <a:lnTo>
                    <a:pt x="321474" y="931051"/>
                  </a:lnTo>
                  <a:lnTo>
                    <a:pt x="325957" y="936042"/>
                  </a:lnTo>
                  <a:lnTo>
                    <a:pt x="356252" y="964798"/>
                  </a:lnTo>
                  <a:lnTo>
                    <a:pt x="390975" y="990306"/>
                  </a:lnTo>
                  <a:lnTo>
                    <a:pt x="429581" y="1012476"/>
                  </a:lnTo>
                  <a:lnTo>
                    <a:pt x="471522" y="1031219"/>
                  </a:lnTo>
                  <a:lnTo>
                    <a:pt x="516254" y="1046446"/>
                  </a:lnTo>
                  <a:lnTo>
                    <a:pt x="563229" y="1058069"/>
                  </a:lnTo>
                  <a:lnTo>
                    <a:pt x="611901" y="1065998"/>
                  </a:lnTo>
                  <a:lnTo>
                    <a:pt x="661723" y="1070144"/>
                  </a:lnTo>
                  <a:lnTo>
                    <a:pt x="712151" y="1070420"/>
                  </a:lnTo>
                  <a:lnTo>
                    <a:pt x="762636" y="1066734"/>
                  </a:lnTo>
                  <a:lnTo>
                    <a:pt x="812633" y="1058999"/>
                  </a:lnTo>
                  <a:lnTo>
                    <a:pt x="861595" y="1047126"/>
                  </a:lnTo>
                  <a:lnTo>
                    <a:pt x="908976" y="1031025"/>
                  </a:lnTo>
                  <a:lnTo>
                    <a:pt x="940359" y="1057545"/>
                  </a:lnTo>
                  <a:lnTo>
                    <a:pt x="976756" y="1080832"/>
                  </a:lnTo>
                  <a:lnTo>
                    <a:pt x="1017587" y="1100606"/>
                  </a:lnTo>
                  <a:lnTo>
                    <a:pt x="1062269" y="1116584"/>
                  </a:lnTo>
                  <a:lnTo>
                    <a:pt x="1110220" y="1128485"/>
                  </a:lnTo>
                  <a:lnTo>
                    <a:pt x="1163942" y="1136366"/>
                  </a:lnTo>
                  <a:lnTo>
                    <a:pt x="1217494" y="1138973"/>
                  </a:lnTo>
                  <a:lnTo>
                    <a:pt x="1270158" y="1136556"/>
                  </a:lnTo>
                  <a:lnTo>
                    <a:pt x="1321219" y="1129365"/>
                  </a:lnTo>
                  <a:lnTo>
                    <a:pt x="1369959" y="1117652"/>
                  </a:lnTo>
                  <a:lnTo>
                    <a:pt x="1415662" y="1101667"/>
                  </a:lnTo>
                  <a:lnTo>
                    <a:pt x="1457612" y="1081662"/>
                  </a:lnTo>
                  <a:lnTo>
                    <a:pt x="1495091" y="1057886"/>
                  </a:lnTo>
                  <a:lnTo>
                    <a:pt x="1527384" y="1030591"/>
                  </a:lnTo>
                  <a:lnTo>
                    <a:pt x="1553773" y="1000027"/>
                  </a:lnTo>
                  <a:lnTo>
                    <a:pt x="1573542" y="966446"/>
                  </a:lnTo>
                  <a:lnTo>
                    <a:pt x="1612242" y="979862"/>
                  </a:lnTo>
                  <a:lnTo>
                    <a:pt x="1653214" y="989650"/>
                  </a:lnTo>
                  <a:lnTo>
                    <a:pt x="1695859" y="995698"/>
                  </a:lnTo>
                  <a:lnTo>
                    <a:pt x="1739582" y="997891"/>
                  </a:lnTo>
                  <a:lnTo>
                    <a:pt x="1796846" y="994849"/>
                  </a:lnTo>
                  <a:lnTo>
                    <a:pt x="1850824" y="985500"/>
                  </a:lnTo>
                  <a:lnTo>
                    <a:pt x="1900607" y="970426"/>
                  </a:lnTo>
                  <a:lnTo>
                    <a:pt x="1945291" y="950206"/>
                  </a:lnTo>
                  <a:lnTo>
                    <a:pt x="1983968" y="925422"/>
                  </a:lnTo>
                  <a:lnTo>
                    <a:pt x="2015732" y="896654"/>
                  </a:lnTo>
                  <a:lnTo>
                    <a:pt x="2039677" y="864483"/>
                  </a:lnTo>
                  <a:lnTo>
                    <a:pt x="2054897" y="829489"/>
                  </a:lnTo>
                  <a:lnTo>
                    <a:pt x="2060485" y="792253"/>
                  </a:lnTo>
                  <a:lnTo>
                    <a:pt x="2107351" y="785860"/>
                  </a:lnTo>
                  <a:lnTo>
                    <a:pt x="2152392" y="775657"/>
                  </a:lnTo>
                  <a:lnTo>
                    <a:pt x="2195066" y="761792"/>
                  </a:lnTo>
                  <a:lnTo>
                    <a:pt x="2234831" y="744412"/>
                  </a:lnTo>
                  <a:lnTo>
                    <a:pt x="2279822" y="717884"/>
                  </a:lnTo>
                  <a:lnTo>
                    <a:pt x="2316715" y="687810"/>
                  </a:lnTo>
                  <a:lnTo>
                    <a:pt x="2345369" y="654891"/>
                  </a:lnTo>
                  <a:lnTo>
                    <a:pt x="2365643" y="619829"/>
                  </a:lnTo>
                  <a:lnTo>
                    <a:pt x="2377396" y="583325"/>
                  </a:lnTo>
                  <a:lnTo>
                    <a:pt x="2380487" y="546080"/>
                  </a:lnTo>
                  <a:lnTo>
                    <a:pt x="2374775" y="508796"/>
                  </a:lnTo>
                  <a:lnTo>
                    <a:pt x="2360119" y="472174"/>
                  </a:lnTo>
                  <a:lnTo>
                    <a:pt x="2336378" y="436915"/>
                  </a:lnTo>
                  <a:lnTo>
                    <a:pt x="2303411" y="403721"/>
                  </a:lnTo>
                  <a:lnTo>
                    <a:pt x="2307275" y="397545"/>
                  </a:lnTo>
                  <a:lnTo>
                    <a:pt x="2310805" y="391288"/>
                  </a:lnTo>
                  <a:lnTo>
                    <a:pt x="2313998" y="384955"/>
                  </a:lnTo>
                  <a:lnTo>
                    <a:pt x="2316847" y="378550"/>
                  </a:lnTo>
                  <a:lnTo>
                    <a:pt x="2326637" y="340257"/>
                  </a:lnTo>
                  <a:lnTo>
                    <a:pt x="2324613" y="302609"/>
                  </a:lnTo>
                  <a:lnTo>
                    <a:pt x="2311603" y="266553"/>
                  </a:lnTo>
                  <a:lnTo>
                    <a:pt x="2288436" y="233033"/>
                  </a:lnTo>
                  <a:lnTo>
                    <a:pt x="2255941" y="202998"/>
                  </a:lnTo>
                  <a:lnTo>
                    <a:pt x="2214947" y="177393"/>
                  </a:lnTo>
                  <a:lnTo>
                    <a:pt x="2166283" y="157164"/>
                  </a:lnTo>
                  <a:lnTo>
                    <a:pt x="2110777" y="143257"/>
                  </a:lnTo>
                  <a:lnTo>
                    <a:pt x="2098694" y="114276"/>
                  </a:lnTo>
                  <a:lnTo>
                    <a:pt x="2053065" y="62815"/>
                  </a:lnTo>
                  <a:lnTo>
                    <a:pt x="2020544" y="41492"/>
                  </a:lnTo>
                  <a:lnTo>
                    <a:pt x="1975939" y="21541"/>
                  </a:lnTo>
                  <a:lnTo>
                    <a:pt x="1927595" y="8175"/>
                  </a:lnTo>
                  <a:lnTo>
                    <a:pt x="1877024" y="1311"/>
                  </a:lnTo>
                  <a:lnTo>
                    <a:pt x="1825743" y="869"/>
                  </a:lnTo>
                  <a:lnTo>
                    <a:pt x="1775266" y="6768"/>
                  </a:lnTo>
                  <a:lnTo>
                    <a:pt x="1727109" y="18927"/>
                  </a:lnTo>
                  <a:lnTo>
                    <a:pt x="1682785" y="37264"/>
                  </a:lnTo>
                  <a:lnTo>
                    <a:pt x="1643811" y="61698"/>
                  </a:lnTo>
                  <a:lnTo>
                    <a:pt x="1625948" y="48108"/>
                  </a:lnTo>
                  <a:lnTo>
                    <a:pt x="1605892" y="35971"/>
                  </a:lnTo>
                  <a:lnTo>
                    <a:pt x="1583850" y="25400"/>
                  </a:lnTo>
                  <a:lnTo>
                    <a:pt x="1560029" y="16511"/>
                  </a:lnTo>
                  <a:lnTo>
                    <a:pt x="1507908" y="4175"/>
                  </a:lnTo>
                  <a:lnTo>
                    <a:pt x="1454594" y="0"/>
                  </a:lnTo>
                  <a:close/>
                </a:path>
              </a:pathLst>
            </a:custGeom>
            <a:solidFill>
              <a:srgbClr val="4F81BD"/>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15" name="object 15"/>
            <p:cNvPicPr/>
            <p:nvPr/>
          </p:nvPicPr>
          <p:blipFill>
            <a:blip r:embed="rId4" cstate="print"/>
            <a:stretch>
              <a:fillRect/>
            </a:stretch>
          </p:blipFill>
          <p:spPr>
            <a:xfrm>
              <a:off x="974163" y="1675249"/>
              <a:ext cx="222002" cy="258135"/>
            </a:xfrm>
            <a:prstGeom prst="rect">
              <a:avLst/>
            </a:prstGeom>
          </p:spPr>
        </p:pic>
        <p:sp>
          <p:nvSpPr>
            <p:cNvPr id="16" name="object 16"/>
            <p:cNvSpPr/>
            <p:nvPr/>
          </p:nvSpPr>
          <p:spPr>
            <a:xfrm>
              <a:off x="314223" y="624707"/>
              <a:ext cx="2380615" cy="1139190"/>
            </a:xfrm>
            <a:custGeom>
              <a:avLst/>
              <a:gdLst/>
              <a:ahLst/>
              <a:cxnLst/>
              <a:rect l="l" t="t" r="r" b="b"/>
              <a:pathLst>
                <a:path w="2380615" h="1139189">
                  <a:moveTo>
                    <a:pt x="216636" y="375007"/>
                  </a:moveTo>
                  <a:lnTo>
                    <a:pt x="213331" y="335654"/>
                  </a:lnTo>
                  <a:lnTo>
                    <a:pt x="219578" y="297492"/>
                  </a:lnTo>
                  <a:lnTo>
                    <a:pt x="234722" y="261081"/>
                  </a:lnTo>
                  <a:lnTo>
                    <a:pt x="258106" y="226984"/>
                  </a:lnTo>
                  <a:lnTo>
                    <a:pt x="289076" y="195761"/>
                  </a:lnTo>
                  <a:lnTo>
                    <a:pt x="326978" y="167973"/>
                  </a:lnTo>
                  <a:lnTo>
                    <a:pt x="371156" y="144182"/>
                  </a:lnTo>
                  <a:lnTo>
                    <a:pt x="420955" y="124949"/>
                  </a:lnTo>
                  <a:lnTo>
                    <a:pt x="475720" y="110835"/>
                  </a:lnTo>
                  <a:lnTo>
                    <a:pt x="534796" y="102401"/>
                  </a:lnTo>
                  <a:lnTo>
                    <a:pt x="584300" y="100187"/>
                  </a:lnTo>
                  <a:lnTo>
                    <a:pt x="633490" y="102265"/>
                  </a:lnTo>
                  <a:lnTo>
                    <a:pt x="681725" y="108551"/>
                  </a:lnTo>
                  <a:lnTo>
                    <a:pt x="728361" y="118963"/>
                  </a:lnTo>
                  <a:lnTo>
                    <a:pt x="772756" y="133415"/>
                  </a:lnTo>
                  <a:lnTo>
                    <a:pt x="801679" y="104461"/>
                  </a:lnTo>
                  <a:lnTo>
                    <a:pt x="837011" y="80020"/>
                  </a:lnTo>
                  <a:lnTo>
                    <a:pt x="877631" y="60317"/>
                  </a:lnTo>
                  <a:lnTo>
                    <a:pt x="922418" y="45575"/>
                  </a:lnTo>
                  <a:lnTo>
                    <a:pt x="970251" y="36018"/>
                  </a:lnTo>
                  <a:lnTo>
                    <a:pt x="1020010" y="31870"/>
                  </a:lnTo>
                  <a:lnTo>
                    <a:pt x="1070573" y="33354"/>
                  </a:lnTo>
                  <a:lnTo>
                    <a:pt x="1120821" y="40695"/>
                  </a:lnTo>
                  <a:lnTo>
                    <a:pt x="1169631" y="54116"/>
                  </a:lnTo>
                  <a:lnTo>
                    <a:pt x="1205545" y="68827"/>
                  </a:lnTo>
                  <a:lnTo>
                    <a:pt x="1237830" y="86768"/>
                  </a:lnTo>
                  <a:lnTo>
                    <a:pt x="1268094" y="56467"/>
                  </a:lnTo>
                  <a:lnTo>
                    <a:pt x="1306837" y="32219"/>
                  </a:lnTo>
                  <a:lnTo>
                    <a:pt x="1352124" y="14443"/>
                  </a:lnTo>
                  <a:lnTo>
                    <a:pt x="1402021" y="3563"/>
                  </a:lnTo>
                  <a:lnTo>
                    <a:pt x="1454594" y="0"/>
                  </a:lnTo>
                  <a:lnTo>
                    <a:pt x="1507908" y="4175"/>
                  </a:lnTo>
                  <a:lnTo>
                    <a:pt x="1560029" y="16511"/>
                  </a:lnTo>
                  <a:lnTo>
                    <a:pt x="1605892" y="35971"/>
                  </a:lnTo>
                  <a:lnTo>
                    <a:pt x="1643811" y="61698"/>
                  </a:lnTo>
                  <a:lnTo>
                    <a:pt x="1682785" y="37264"/>
                  </a:lnTo>
                  <a:lnTo>
                    <a:pt x="1727109" y="18927"/>
                  </a:lnTo>
                  <a:lnTo>
                    <a:pt x="1775266" y="6768"/>
                  </a:lnTo>
                  <a:lnTo>
                    <a:pt x="1825743" y="869"/>
                  </a:lnTo>
                  <a:lnTo>
                    <a:pt x="1877024" y="1311"/>
                  </a:lnTo>
                  <a:lnTo>
                    <a:pt x="1927595" y="8175"/>
                  </a:lnTo>
                  <a:lnTo>
                    <a:pt x="1975939" y="21541"/>
                  </a:lnTo>
                  <a:lnTo>
                    <a:pt x="2020544" y="41492"/>
                  </a:lnTo>
                  <a:lnTo>
                    <a:pt x="2053065" y="62815"/>
                  </a:lnTo>
                  <a:lnTo>
                    <a:pt x="2098694" y="114276"/>
                  </a:lnTo>
                  <a:lnTo>
                    <a:pt x="2110777" y="143257"/>
                  </a:lnTo>
                  <a:lnTo>
                    <a:pt x="2166283" y="157164"/>
                  </a:lnTo>
                  <a:lnTo>
                    <a:pt x="2214947" y="177393"/>
                  </a:lnTo>
                  <a:lnTo>
                    <a:pt x="2255941" y="202998"/>
                  </a:lnTo>
                  <a:lnTo>
                    <a:pt x="2288436" y="233033"/>
                  </a:lnTo>
                  <a:lnTo>
                    <a:pt x="2311603" y="266553"/>
                  </a:lnTo>
                  <a:lnTo>
                    <a:pt x="2324613" y="302609"/>
                  </a:lnTo>
                  <a:lnTo>
                    <a:pt x="2326637" y="340257"/>
                  </a:lnTo>
                  <a:lnTo>
                    <a:pt x="2316847" y="378550"/>
                  </a:lnTo>
                  <a:lnTo>
                    <a:pt x="2313998" y="384955"/>
                  </a:lnTo>
                  <a:lnTo>
                    <a:pt x="2310805" y="391288"/>
                  </a:lnTo>
                  <a:lnTo>
                    <a:pt x="2307275" y="397545"/>
                  </a:lnTo>
                  <a:lnTo>
                    <a:pt x="2303411" y="403721"/>
                  </a:lnTo>
                  <a:lnTo>
                    <a:pt x="2336378" y="436915"/>
                  </a:lnTo>
                  <a:lnTo>
                    <a:pt x="2360119" y="472174"/>
                  </a:lnTo>
                  <a:lnTo>
                    <a:pt x="2374775" y="508796"/>
                  </a:lnTo>
                  <a:lnTo>
                    <a:pt x="2380487" y="546080"/>
                  </a:lnTo>
                  <a:lnTo>
                    <a:pt x="2377396" y="583325"/>
                  </a:lnTo>
                  <a:lnTo>
                    <a:pt x="2365643" y="619829"/>
                  </a:lnTo>
                  <a:lnTo>
                    <a:pt x="2345369" y="654891"/>
                  </a:lnTo>
                  <a:lnTo>
                    <a:pt x="2316715" y="687810"/>
                  </a:lnTo>
                  <a:lnTo>
                    <a:pt x="2279822" y="717884"/>
                  </a:lnTo>
                  <a:lnTo>
                    <a:pt x="2234831" y="744412"/>
                  </a:lnTo>
                  <a:lnTo>
                    <a:pt x="2195066" y="761792"/>
                  </a:lnTo>
                  <a:lnTo>
                    <a:pt x="2152392" y="775657"/>
                  </a:lnTo>
                  <a:lnTo>
                    <a:pt x="2107351" y="785860"/>
                  </a:lnTo>
                  <a:lnTo>
                    <a:pt x="2060485" y="792253"/>
                  </a:lnTo>
                  <a:lnTo>
                    <a:pt x="2054897" y="829489"/>
                  </a:lnTo>
                  <a:lnTo>
                    <a:pt x="2039677" y="864483"/>
                  </a:lnTo>
                  <a:lnTo>
                    <a:pt x="2015732" y="896654"/>
                  </a:lnTo>
                  <a:lnTo>
                    <a:pt x="1983968" y="925422"/>
                  </a:lnTo>
                  <a:lnTo>
                    <a:pt x="1945291" y="950206"/>
                  </a:lnTo>
                  <a:lnTo>
                    <a:pt x="1900607" y="970426"/>
                  </a:lnTo>
                  <a:lnTo>
                    <a:pt x="1850824" y="985500"/>
                  </a:lnTo>
                  <a:lnTo>
                    <a:pt x="1796846" y="994849"/>
                  </a:lnTo>
                  <a:lnTo>
                    <a:pt x="1739582" y="997891"/>
                  </a:lnTo>
                  <a:lnTo>
                    <a:pt x="1695859" y="995698"/>
                  </a:lnTo>
                  <a:lnTo>
                    <a:pt x="1653214" y="989650"/>
                  </a:lnTo>
                  <a:lnTo>
                    <a:pt x="1612242" y="979862"/>
                  </a:lnTo>
                  <a:lnTo>
                    <a:pt x="1573542" y="966446"/>
                  </a:lnTo>
                  <a:lnTo>
                    <a:pt x="1553773" y="1000027"/>
                  </a:lnTo>
                  <a:lnTo>
                    <a:pt x="1527384" y="1030591"/>
                  </a:lnTo>
                  <a:lnTo>
                    <a:pt x="1495091" y="1057886"/>
                  </a:lnTo>
                  <a:lnTo>
                    <a:pt x="1457612" y="1081662"/>
                  </a:lnTo>
                  <a:lnTo>
                    <a:pt x="1415662" y="1101667"/>
                  </a:lnTo>
                  <a:lnTo>
                    <a:pt x="1369959" y="1117652"/>
                  </a:lnTo>
                  <a:lnTo>
                    <a:pt x="1321219" y="1129365"/>
                  </a:lnTo>
                  <a:lnTo>
                    <a:pt x="1270158" y="1136556"/>
                  </a:lnTo>
                  <a:lnTo>
                    <a:pt x="1217494" y="1138973"/>
                  </a:lnTo>
                  <a:lnTo>
                    <a:pt x="1163942" y="1136366"/>
                  </a:lnTo>
                  <a:lnTo>
                    <a:pt x="1110220" y="1128485"/>
                  </a:lnTo>
                  <a:lnTo>
                    <a:pt x="1062269" y="1116584"/>
                  </a:lnTo>
                  <a:lnTo>
                    <a:pt x="1017587" y="1100606"/>
                  </a:lnTo>
                  <a:lnTo>
                    <a:pt x="976756" y="1080832"/>
                  </a:lnTo>
                  <a:lnTo>
                    <a:pt x="940359" y="1057545"/>
                  </a:lnTo>
                  <a:lnTo>
                    <a:pt x="908976" y="1031025"/>
                  </a:lnTo>
                  <a:lnTo>
                    <a:pt x="861595" y="1047126"/>
                  </a:lnTo>
                  <a:lnTo>
                    <a:pt x="812633" y="1058999"/>
                  </a:lnTo>
                  <a:lnTo>
                    <a:pt x="762636" y="1066734"/>
                  </a:lnTo>
                  <a:lnTo>
                    <a:pt x="712151" y="1070420"/>
                  </a:lnTo>
                  <a:lnTo>
                    <a:pt x="661723" y="1070144"/>
                  </a:lnTo>
                  <a:lnTo>
                    <a:pt x="611901" y="1065998"/>
                  </a:lnTo>
                  <a:lnTo>
                    <a:pt x="563229" y="1058069"/>
                  </a:lnTo>
                  <a:lnTo>
                    <a:pt x="516254" y="1046446"/>
                  </a:lnTo>
                  <a:lnTo>
                    <a:pt x="471522" y="1031219"/>
                  </a:lnTo>
                  <a:lnTo>
                    <a:pt x="429581" y="1012476"/>
                  </a:lnTo>
                  <a:lnTo>
                    <a:pt x="390975" y="990306"/>
                  </a:lnTo>
                  <a:lnTo>
                    <a:pt x="356252" y="964798"/>
                  </a:lnTo>
                  <a:lnTo>
                    <a:pt x="325957" y="936042"/>
                  </a:lnTo>
                  <a:lnTo>
                    <a:pt x="321474" y="931051"/>
                  </a:lnTo>
                  <a:lnTo>
                    <a:pt x="266090" y="931126"/>
                  </a:lnTo>
                  <a:lnTo>
                    <a:pt x="213824" y="923299"/>
                  </a:lnTo>
                  <a:lnTo>
                    <a:pt x="166274" y="908390"/>
                  </a:lnTo>
                  <a:lnTo>
                    <a:pt x="125037" y="887219"/>
                  </a:lnTo>
                  <a:lnTo>
                    <a:pt x="91713" y="860606"/>
                  </a:lnTo>
                  <a:lnTo>
                    <a:pt x="67899" y="829371"/>
                  </a:lnTo>
                  <a:lnTo>
                    <a:pt x="54792" y="760321"/>
                  </a:lnTo>
                  <a:lnTo>
                    <a:pt x="65566" y="727430"/>
                  </a:lnTo>
                  <a:lnTo>
                    <a:pt x="86936" y="696803"/>
                  </a:lnTo>
                  <a:lnTo>
                    <a:pt x="118325" y="669583"/>
                  </a:lnTo>
                  <a:lnTo>
                    <a:pt x="67788" y="643707"/>
                  </a:lnTo>
                  <a:lnTo>
                    <a:pt x="30678" y="611166"/>
                  </a:lnTo>
                  <a:lnTo>
                    <a:pt x="7810" y="574003"/>
                  </a:lnTo>
                  <a:lnTo>
                    <a:pt x="0" y="534262"/>
                  </a:lnTo>
                  <a:lnTo>
                    <a:pt x="8063" y="493987"/>
                  </a:lnTo>
                  <a:lnTo>
                    <a:pt x="32816" y="455220"/>
                  </a:lnTo>
                  <a:lnTo>
                    <a:pt x="66812" y="425786"/>
                  </a:lnTo>
                  <a:lnTo>
                    <a:pt x="109744" y="402650"/>
                  </a:lnTo>
                  <a:lnTo>
                    <a:pt x="159666" y="386631"/>
                  </a:lnTo>
                  <a:lnTo>
                    <a:pt x="214629" y="378550"/>
                  </a:lnTo>
                  <a:lnTo>
                    <a:pt x="216636" y="375007"/>
                  </a:lnTo>
                  <a:close/>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7" name="object 17"/>
            <p:cNvSpPr/>
            <p:nvPr/>
          </p:nvSpPr>
          <p:spPr>
            <a:xfrm>
              <a:off x="978035" y="1870138"/>
              <a:ext cx="63500" cy="63500"/>
            </a:xfrm>
            <a:custGeom>
              <a:avLst/>
              <a:gdLst/>
              <a:ahLst/>
              <a:cxnLst/>
              <a:rect l="l" t="t" r="r" b="b"/>
              <a:pathLst>
                <a:path w="63500" h="63500">
                  <a:moveTo>
                    <a:pt x="63246" y="31623"/>
                  </a:moveTo>
                  <a:lnTo>
                    <a:pt x="60760" y="43931"/>
                  </a:lnTo>
                  <a:lnTo>
                    <a:pt x="53982" y="53982"/>
                  </a:lnTo>
                  <a:lnTo>
                    <a:pt x="43931" y="60760"/>
                  </a:lnTo>
                  <a:lnTo>
                    <a:pt x="31623" y="63246"/>
                  </a:lnTo>
                  <a:lnTo>
                    <a:pt x="19314" y="60760"/>
                  </a:lnTo>
                  <a:lnTo>
                    <a:pt x="9263" y="53982"/>
                  </a:lnTo>
                  <a:lnTo>
                    <a:pt x="2485" y="43931"/>
                  </a:lnTo>
                  <a:lnTo>
                    <a:pt x="0" y="31623"/>
                  </a:lnTo>
                  <a:lnTo>
                    <a:pt x="2485" y="19314"/>
                  </a:lnTo>
                  <a:lnTo>
                    <a:pt x="9263" y="9263"/>
                  </a:lnTo>
                  <a:lnTo>
                    <a:pt x="19314" y="2485"/>
                  </a:lnTo>
                  <a:lnTo>
                    <a:pt x="31623" y="0"/>
                  </a:lnTo>
                  <a:lnTo>
                    <a:pt x="43931" y="2485"/>
                  </a:lnTo>
                  <a:lnTo>
                    <a:pt x="53982" y="9263"/>
                  </a:lnTo>
                  <a:lnTo>
                    <a:pt x="60760" y="19314"/>
                  </a:lnTo>
                  <a:lnTo>
                    <a:pt x="63246" y="31623"/>
                  </a:lnTo>
                  <a:close/>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8" name="object 18"/>
            <p:cNvSpPr/>
            <p:nvPr/>
          </p:nvSpPr>
          <p:spPr>
            <a:xfrm>
              <a:off x="974163" y="1798646"/>
              <a:ext cx="127000" cy="127000"/>
            </a:xfrm>
            <a:custGeom>
              <a:avLst/>
              <a:gdLst/>
              <a:ahLst/>
              <a:cxnLst/>
              <a:rect l="l" t="t" r="r" b="b"/>
              <a:pathLst>
                <a:path w="127000" h="127000">
                  <a:moveTo>
                    <a:pt x="126491" y="63246"/>
                  </a:moveTo>
                  <a:lnTo>
                    <a:pt x="121521" y="87862"/>
                  </a:lnTo>
                  <a:lnTo>
                    <a:pt x="107965" y="107965"/>
                  </a:lnTo>
                  <a:lnTo>
                    <a:pt x="87862" y="121521"/>
                  </a:lnTo>
                  <a:lnTo>
                    <a:pt x="63245" y="126492"/>
                  </a:lnTo>
                  <a:lnTo>
                    <a:pt x="38629" y="121521"/>
                  </a:lnTo>
                  <a:lnTo>
                    <a:pt x="18526" y="107965"/>
                  </a:lnTo>
                  <a:lnTo>
                    <a:pt x="4970" y="87862"/>
                  </a:lnTo>
                  <a:lnTo>
                    <a:pt x="0" y="63246"/>
                  </a:lnTo>
                  <a:lnTo>
                    <a:pt x="4970" y="38629"/>
                  </a:lnTo>
                  <a:lnTo>
                    <a:pt x="18526" y="18526"/>
                  </a:lnTo>
                  <a:lnTo>
                    <a:pt x="38629" y="4970"/>
                  </a:lnTo>
                  <a:lnTo>
                    <a:pt x="63245" y="0"/>
                  </a:lnTo>
                  <a:lnTo>
                    <a:pt x="87862" y="4970"/>
                  </a:lnTo>
                  <a:lnTo>
                    <a:pt x="107965" y="18526"/>
                  </a:lnTo>
                  <a:lnTo>
                    <a:pt x="121521" y="38629"/>
                  </a:lnTo>
                  <a:lnTo>
                    <a:pt x="126491" y="63246"/>
                  </a:lnTo>
                  <a:close/>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9" name="object 19"/>
            <p:cNvSpPr/>
            <p:nvPr/>
          </p:nvSpPr>
          <p:spPr>
            <a:xfrm>
              <a:off x="1006427" y="1675249"/>
              <a:ext cx="189865" cy="189865"/>
            </a:xfrm>
            <a:custGeom>
              <a:avLst/>
              <a:gdLst/>
              <a:ahLst/>
              <a:cxnLst/>
              <a:rect l="l" t="t" r="r" b="b"/>
              <a:pathLst>
                <a:path w="189865" h="189864">
                  <a:moveTo>
                    <a:pt x="189737" y="94869"/>
                  </a:moveTo>
                  <a:lnTo>
                    <a:pt x="182283" y="131798"/>
                  </a:lnTo>
                  <a:lnTo>
                    <a:pt x="161953" y="161953"/>
                  </a:lnTo>
                  <a:lnTo>
                    <a:pt x="131798" y="182283"/>
                  </a:lnTo>
                  <a:lnTo>
                    <a:pt x="94868" y="189738"/>
                  </a:lnTo>
                  <a:lnTo>
                    <a:pt x="57939" y="182283"/>
                  </a:lnTo>
                  <a:lnTo>
                    <a:pt x="27784" y="161953"/>
                  </a:lnTo>
                  <a:lnTo>
                    <a:pt x="7454" y="131798"/>
                  </a:lnTo>
                  <a:lnTo>
                    <a:pt x="0" y="94869"/>
                  </a:lnTo>
                  <a:lnTo>
                    <a:pt x="7454" y="57939"/>
                  </a:lnTo>
                  <a:lnTo>
                    <a:pt x="27784" y="27784"/>
                  </a:lnTo>
                  <a:lnTo>
                    <a:pt x="57939" y="7454"/>
                  </a:lnTo>
                  <a:lnTo>
                    <a:pt x="94868" y="0"/>
                  </a:lnTo>
                  <a:lnTo>
                    <a:pt x="131798" y="7454"/>
                  </a:lnTo>
                  <a:lnTo>
                    <a:pt x="161953" y="27784"/>
                  </a:lnTo>
                  <a:lnTo>
                    <a:pt x="182283" y="57939"/>
                  </a:lnTo>
                  <a:lnTo>
                    <a:pt x="189737" y="94869"/>
                  </a:lnTo>
                  <a:close/>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0" name="object 20"/>
            <p:cNvSpPr/>
            <p:nvPr/>
          </p:nvSpPr>
          <p:spPr>
            <a:xfrm>
              <a:off x="435093" y="1289853"/>
              <a:ext cx="1468120" cy="361315"/>
            </a:xfrm>
            <a:custGeom>
              <a:avLst/>
              <a:gdLst/>
              <a:ahLst/>
              <a:cxnLst/>
              <a:rect l="l" t="t" r="r" b="b"/>
              <a:pathLst>
                <a:path w="1468120" h="361314">
                  <a:moveTo>
                    <a:pt x="139407" y="21005"/>
                  </a:moveTo>
                  <a:lnTo>
                    <a:pt x="103021" y="21040"/>
                  </a:lnTo>
                  <a:lnTo>
                    <a:pt x="67251" y="17489"/>
                  </a:lnTo>
                  <a:lnTo>
                    <a:pt x="32707" y="10445"/>
                  </a:lnTo>
                  <a:lnTo>
                    <a:pt x="0" y="0"/>
                  </a:lnTo>
                </a:path>
                <a:path w="1468120" h="361314">
                  <a:moveTo>
                    <a:pt x="262407" y="250850"/>
                  </a:moveTo>
                  <a:lnTo>
                    <a:pt x="247568" y="254340"/>
                  </a:lnTo>
                  <a:lnTo>
                    <a:pt x="232422" y="257184"/>
                  </a:lnTo>
                  <a:lnTo>
                    <a:pt x="217019" y="259376"/>
                  </a:lnTo>
                  <a:lnTo>
                    <a:pt x="201409" y="260908"/>
                  </a:lnTo>
                </a:path>
                <a:path w="1468120" h="361314">
                  <a:moveTo>
                    <a:pt x="787971" y="361289"/>
                  </a:moveTo>
                  <a:lnTo>
                    <a:pt x="777392" y="350323"/>
                  </a:lnTo>
                  <a:lnTo>
                    <a:pt x="767729" y="339009"/>
                  </a:lnTo>
                  <a:lnTo>
                    <a:pt x="759001" y="327372"/>
                  </a:lnTo>
                  <a:lnTo>
                    <a:pt x="751230" y="315442"/>
                  </a:lnTo>
                </a:path>
                <a:path w="1468120" h="361314">
                  <a:moveTo>
                    <a:pt x="1467586" y="246951"/>
                  </a:moveTo>
                  <a:lnTo>
                    <a:pt x="1465444" y="259708"/>
                  </a:lnTo>
                  <a:lnTo>
                    <a:pt x="1462279" y="272362"/>
                  </a:lnTo>
                  <a:lnTo>
                    <a:pt x="1458097" y="284890"/>
                  </a:lnTo>
                  <a:lnTo>
                    <a:pt x="1452905" y="297268"/>
                  </a:lnTo>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1" name="object 21"/>
            <p:cNvPicPr/>
            <p:nvPr/>
          </p:nvPicPr>
          <p:blipFill>
            <a:blip r:embed="rId5" cstate="print"/>
            <a:stretch>
              <a:fillRect/>
            </a:stretch>
          </p:blipFill>
          <p:spPr>
            <a:xfrm>
              <a:off x="2181508" y="1212968"/>
              <a:ext cx="204838" cy="213956"/>
            </a:xfrm>
            <a:prstGeom prst="rect">
              <a:avLst/>
            </a:prstGeom>
          </p:spPr>
        </p:pic>
        <p:sp>
          <p:nvSpPr>
            <p:cNvPr id="22" name="object 22"/>
            <p:cNvSpPr/>
            <p:nvPr/>
          </p:nvSpPr>
          <p:spPr>
            <a:xfrm>
              <a:off x="530863" y="682704"/>
              <a:ext cx="2085975" cy="414020"/>
            </a:xfrm>
            <a:custGeom>
              <a:avLst/>
              <a:gdLst/>
              <a:ahLst/>
              <a:cxnLst/>
              <a:rect l="l" t="t" r="r" b="b"/>
              <a:pathLst>
                <a:path w="2085975" h="414019">
                  <a:moveTo>
                    <a:pt x="2085644" y="342938"/>
                  </a:moveTo>
                  <a:lnTo>
                    <a:pt x="2070519" y="362742"/>
                  </a:lnTo>
                  <a:lnTo>
                    <a:pt x="2052064" y="381212"/>
                  </a:lnTo>
                  <a:lnTo>
                    <a:pt x="2030482" y="398173"/>
                  </a:lnTo>
                  <a:lnTo>
                    <a:pt x="2005977" y="413448"/>
                  </a:lnTo>
                </a:path>
                <a:path w="2085975" h="414019">
                  <a:moveTo>
                    <a:pt x="1894459" y="81318"/>
                  </a:moveTo>
                  <a:lnTo>
                    <a:pt x="1896437" y="89585"/>
                  </a:lnTo>
                  <a:lnTo>
                    <a:pt x="1897800" y="97901"/>
                  </a:lnTo>
                  <a:lnTo>
                    <a:pt x="1898547" y="106249"/>
                  </a:lnTo>
                  <a:lnTo>
                    <a:pt x="1898675" y="114617"/>
                  </a:lnTo>
                </a:path>
                <a:path w="2085975" h="414019">
                  <a:moveTo>
                    <a:pt x="1385620" y="42468"/>
                  </a:moveTo>
                  <a:lnTo>
                    <a:pt x="1394034" y="31150"/>
                  </a:lnTo>
                  <a:lnTo>
                    <a:pt x="1403667" y="20272"/>
                  </a:lnTo>
                  <a:lnTo>
                    <a:pt x="1414481" y="9875"/>
                  </a:lnTo>
                  <a:lnTo>
                    <a:pt x="1426438" y="0"/>
                  </a:lnTo>
                </a:path>
                <a:path w="2085975" h="414019">
                  <a:moveTo>
                    <a:pt x="1003858" y="62712"/>
                  </a:moveTo>
                  <a:lnTo>
                    <a:pt x="1007486" y="53265"/>
                  </a:lnTo>
                  <a:lnTo>
                    <a:pt x="1011997" y="43994"/>
                  </a:lnTo>
                  <a:lnTo>
                    <a:pt x="1017383" y="34925"/>
                  </a:lnTo>
                  <a:lnTo>
                    <a:pt x="1023632" y="26085"/>
                  </a:lnTo>
                </a:path>
                <a:path w="2085975" h="414019">
                  <a:moveTo>
                    <a:pt x="555828" y="75145"/>
                  </a:moveTo>
                  <a:lnTo>
                    <a:pt x="574932" y="82957"/>
                  </a:lnTo>
                  <a:lnTo>
                    <a:pt x="593255" y="91498"/>
                  </a:lnTo>
                  <a:lnTo>
                    <a:pt x="610749" y="100747"/>
                  </a:lnTo>
                  <a:lnTo>
                    <a:pt x="627367" y="110680"/>
                  </a:lnTo>
                </a:path>
                <a:path w="2085975" h="414019">
                  <a:moveTo>
                    <a:pt x="12484" y="354406"/>
                  </a:moveTo>
                  <a:lnTo>
                    <a:pt x="8515" y="345185"/>
                  </a:lnTo>
                  <a:lnTo>
                    <a:pt x="5108" y="335873"/>
                  </a:lnTo>
                  <a:lnTo>
                    <a:pt x="2268" y="326481"/>
                  </a:lnTo>
                  <a:lnTo>
                    <a:pt x="0" y="317017"/>
                  </a:lnTo>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23" name="object 23"/>
          <p:cNvSpPr txBox="1"/>
          <p:nvPr/>
        </p:nvSpPr>
        <p:spPr>
          <a:xfrm>
            <a:off x="757954" y="722674"/>
            <a:ext cx="1323340" cy="864869"/>
          </a:xfrm>
          <a:prstGeom prst="rect">
            <a:avLst/>
          </a:prstGeom>
        </p:spPr>
        <p:txBody>
          <a:bodyPr vert="horz" wrap="square" lIns="0" tIns="13335" rIns="0" bIns="0" rtlCol="0">
            <a:spAutoFit/>
          </a:bodyPr>
          <a:lstStyle/>
          <a:p>
            <a:pPr marL="12700" marR="5080" lvl="0" indent="-1270" algn="ctr" defTabSz="914400" eaLnBrk="1" fontAlgn="auto" latinLnBrk="0" hangingPunct="1">
              <a:lnSpc>
                <a:spcPct val="100000"/>
              </a:lnSpc>
              <a:spcBef>
                <a:spcPts val="105"/>
              </a:spcBef>
              <a:spcAft>
                <a:spcPts val="0"/>
              </a:spcAft>
              <a:buClrTx/>
              <a:buSzTx/>
              <a:buFontTx/>
              <a:buNone/>
              <a:tabLst/>
              <a:defRPr/>
            </a:pPr>
            <a:r>
              <a:rPr kumimoji="0" sz="1100" b="1" i="0" u="none" strike="noStrike" kern="0" cap="none" spc="-10" normalizeH="0" baseline="0" noProof="0" dirty="0">
                <a:ln>
                  <a:noFill/>
                </a:ln>
                <a:solidFill>
                  <a:srgbClr val="FFFFFF"/>
                </a:solidFill>
                <a:effectLst/>
                <a:uLnTx/>
                <a:uFillTx/>
                <a:latin typeface="Calibri"/>
                <a:cs typeface="Calibri"/>
              </a:rPr>
              <a:t>устанавливает (определяет) </a:t>
            </a:r>
            <a:r>
              <a:rPr kumimoji="0" sz="1100" b="1" i="0" u="none" strike="noStrike" kern="0" cap="none" spc="0" normalizeH="0" baseline="0" noProof="0" dirty="0">
                <a:ln>
                  <a:noFill/>
                </a:ln>
                <a:solidFill>
                  <a:srgbClr val="FFFFFF"/>
                </a:solidFill>
                <a:effectLst/>
                <a:uLnTx/>
                <a:uFillTx/>
                <a:latin typeface="Calibri"/>
                <a:cs typeface="Calibri"/>
              </a:rPr>
              <a:t>работодатель</a:t>
            </a:r>
            <a:r>
              <a:rPr kumimoji="0" sz="1100" b="1" i="0" u="none" strike="noStrike" kern="0" cap="none" spc="-30" normalizeH="0" baseline="0" noProof="0" dirty="0">
                <a:ln>
                  <a:noFill/>
                </a:ln>
                <a:solidFill>
                  <a:srgbClr val="FFFFFF"/>
                </a:solidFill>
                <a:effectLst/>
                <a:uLnTx/>
                <a:uFillTx/>
                <a:latin typeface="Calibri"/>
                <a:cs typeface="Calibri"/>
              </a:rPr>
              <a:t> </a:t>
            </a:r>
            <a:r>
              <a:rPr kumimoji="0" sz="1100" b="1" i="0" u="none" strike="noStrike" kern="0" cap="none" spc="-10" normalizeH="0" baseline="0" noProof="0" dirty="0">
                <a:ln>
                  <a:noFill/>
                </a:ln>
                <a:solidFill>
                  <a:srgbClr val="FFFFFF"/>
                </a:solidFill>
                <a:effectLst/>
                <a:uLnTx/>
                <a:uFillTx/>
                <a:latin typeface="Calibri"/>
                <a:cs typeface="Calibri"/>
              </a:rPr>
              <a:t>исходя </a:t>
            </a:r>
            <a:r>
              <a:rPr kumimoji="0" sz="1100" b="1" i="0" u="none" strike="noStrike" kern="0" cap="none" spc="0" normalizeH="0" baseline="0" noProof="0" dirty="0">
                <a:ln>
                  <a:noFill/>
                </a:ln>
                <a:solidFill>
                  <a:srgbClr val="FFFFFF"/>
                </a:solidFill>
                <a:effectLst/>
                <a:uLnTx/>
                <a:uFillTx/>
                <a:latin typeface="Calibri"/>
                <a:cs typeface="Calibri"/>
              </a:rPr>
              <a:t>из</a:t>
            </a:r>
            <a:r>
              <a:rPr kumimoji="0" sz="1100" b="1" i="0" u="none" strike="noStrike" kern="0" cap="none" spc="-10" normalizeH="0" baseline="0" noProof="0" dirty="0">
                <a:ln>
                  <a:noFill/>
                </a:ln>
                <a:solidFill>
                  <a:srgbClr val="FFFFFF"/>
                </a:solidFill>
                <a:effectLst/>
                <a:uLnTx/>
                <a:uFillTx/>
                <a:latin typeface="Calibri"/>
                <a:cs typeface="Calibri"/>
              </a:rPr>
              <a:t> </a:t>
            </a:r>
            <a:r>
              <a:rPr kumimoji="0" sz="1100" b="1" i="0" u="none" strike="noStrike" kern="0" cap="none" spc="0" normalizeH="0" baseline="0" noProof="0" dirty="0">
                <a:ln>
                  <a:noFill/>
                </a:ln>
                <a:solidFill>
                  <a:srgbClr val="FFFFFF"/>
                </a:solidFill>
                <a:effectLst/>
                <a:uLnTx/>
                <a:uFillTx/>
                <a:latin typeface="Calibri"/>
                <a:cs typeface="Calibri"/>
              </a:rPr>
              <a:t>специфики</a:t>
            </a:r>
            <a:r>
              <a:rPr kumimoji="0" sz="1100" b="1" i="0" u="none" strike="noStrike" kern="0" cap="none" spc="-35" normalizeH="0" baseline="0" noProof="0" dirty="0">
                <a:ln>
                  <a:noFill/>
                </a:ln>
                <a:solidFill>
                  <a:srgbClr val="FFFFFF"/>
                </a:solidFill>
                <a:effectLst/>
                <a:uLnTx/>
                <a:uFillTx/>
                <a:latin typeface="Calibri"/>
                <a:cs typeface="Calibri"/>
              </a:rPr>
              <a:t> </a:t>
            </a:r>
            <a:r>
              <a:rPr kumimoji="0" sz="1100" b="1" i="0" u="none" strike="noStrike" kern="0" cap="none" spc="-20" normalizeH="0" baseline="0" noProof="0" dirty="0">
                <a:ln>
                  <a:noFill/>
                </a:ln>
                <a:solidFill>
                  <a:srgbClr val="FFFFFF"/>
                </a:solidFill>
                <a:effectLst/>
                <a:uLnTx/>
                <a:uFillTx/>
                <a:latin typeface="Calibri"/>
                <a:cs typeface="Calibri"/>
              </a:rPr>
              <a:t>своей </a:t>
            </a:r>
            <a:r>
              <a:rPr kumimoji="0" sz="1100" b="1" i="0" u="none" strike="noStrike" kern="0" cap="none" spc="-10" normalizeH="0" baseline="0" noProof="0" dirty="0">
                <a:ln>
                  <a:noFill/>
                </a:ln>
                <a:solidFill>
                  <a:srgbClr val="FFFFFF"/>
                </a:solidFill>
                <a:effectLst/>
                <a:uLnTx/>
                <a:uFillTx/>
                <a:latin typeface="Calibri"/>
                <a:cs typeface="Calibri"/>
              </a:rPr>
              <a:t>деятельности</a:t>
            </a:r>
            <a:endParaRPr kumimoji="0" sz="1100" b="0" i="0" u="none" strike="noStrike" kern="0" cap="none" spc="0" normalizeH="0" baseline="0" noProof="0">
              <a:ln>
                <a:noFill/>
              </a:ln>
              <a:solidFill>
                <a:sysClr val="windowText" lastClr="000000"/>
              </a:solidFill>
              <a:effectLst/>
              <a:uLnTx/>
              <a:uFillTx/>
              <a:latin typeface="Calibri"/>
              <a:cs typeface="Calibri"/>
            </a:endParaRPr>
          </a:p>
        </p:txBody>
      </p:sp>
      <p:grpSp>
        <p:nvGrpSpPr>
          <p:cNvPr id="24" name="object 24"/>
          <p:cNvGrpSpPr/>
          <p:nvPr/>
        </p:nvGrpSpPr>
        <p:grpSpPr>
          <a:xfrm>
            <a:off x="179832" y="4475988"/>
            <a:ext cx="3016885" cy="2382520"/>
            <a:chOff x="179832" y="4475988"/>
            <a:chExt cx="3016885" cy="2382520"/>
          </a:xfrm>
        </p:grpSpPr>
        <p:pic>
          <p:nvPicPr>
            <p:cNvPr id="25" name="object 25" descr="C:\Users\velichko_mn\Desktop\Юля все\СУОТ\картинки СУОТ\c_c_sf_141709_224604_risk-managementinbotradingplan.jpg"/>
            <p:cNvPicPr/>
            <p:nvPr/>
          </p:nvPicPr>
          <p:blipFill>
            <a:blip r:embed="rId6" cstate="print"/>
            <a:stretch>
              <a:fillRect/>
            </a:stretch>
          </p:blipFill>
          <p:spPr>
            <a:xfrm>
              <a:off x="179832" y="4475988"/>
              <a:ext cx="2513075" cy="2382011"/>
            </a:xfrm>
            <a:prstGeom prst="rect">
              <a:avLst/>
            </a:prstGeom>
          </p:spPr>
        </p:pic>
        <p:sp>
          <p:nvSpPr>
            <p:cNvPr id="26" name="object 26"/>
            <p:cNvSpPr/>
            <p:nvPr/>
          </p:nvSpPr>
          <p:spPr>
            <a:xfrm>
              <a:off x="2843783" y="4724400"/>
              <a:ext cx="345440" cy="0"/>
            </a:xfrm>
            <a:custGeom>
              <a:avLst/>
              <a:gdLst/>
              <a:ahLst/>
              <a:cxnLst/>
              <a:rect l="l" t="t" r="r" b="b"/>
              <a:pathLst>
                <a:path w="345439">
                  <a:moveTo>
                    <a:pt x="0" y="0"/>
                  </a:moveTo>
                  <a:lnTo>
                    <a:pt x="344957" y="0"/>
                  </a:lnTo>
                </a:path>
              </a:pathLst>
            </a:custGeom>
            <a:ln w="15240">
              <a:solidFill>
                <a:srgbClr val="4A7EBB"/>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7" name="object 27"/>
            <p:cNvSpPr/>
            <p:nvPr/>
          </p:nvSpPr>
          <p:spPr>
            <a:xfrm>
              <a:off x="3112538" y="4679946"/>
              <a:ext cx="76200" cy="88900"/>
            </a:xfrm>
            <a:custGeom>
              <a:avLst/>
              <a:gdLst/>
              <a:ahLst/>
              <a:cxnLst/>
              <a:rect l="l" t="t" r="r" b="b"/>
              <a:pathLst>
                <a:path w="76200" h="88900">
                  <a:moveTo>
                    <a:pt x="0" y="0"/>
                  </a:moveTo>
                  <a:lnTo>
                    <a:pt x="76200" y="44450"/>
                  </a:lnTo>
                  <a:lnTo>
                    <a:pt x="0" y="88900"/>
                  </a:lnTo>
                </a:path>
              </a:pathLst>
            </a:custGeom>
            <a:ln w="15240">
              <a:solidFill>
                <a:srgbClr val="4A7EBB"/>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8" name="object 28"/>
            <p:cNvSpPr/>
            <p:nvPr/>
          </p:nvSpPr>
          <p:spPr>
            <a:xfrm>
              <a:off x="2843783" y="5012436"/>
              <a:ext cx="345440" cy="0"/>
            </a:xfrm>
            <a:custGeom>
              <a:avLst/>
              <a:gdLst/>
              <a:ahLst/>
              <a:cxnLst/>
              <a:rect l="l" t="t" r="r" b="b"/>
              <a:pathLst>
                <a:path w="345439">
                  <a:moveTo>
                    <a:pt x="0" y="0"/>
                  </a:moveTo>
                  <a:lnTo>
                    <a:pt x="344957" y="0"/>
                  </a:lnTo>
                </a:path>
              </a:pathLst>
            </a:custGeom>
            <a:ln w="15240">
              <a:solidFill>
                <a:srgbClr val="4A7EBB"/>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9" name="object 29"/>
            <p:cNvSpPr/>
            <p:nvPr/>
          </p:nvSpPr>
          <p:spPr>
            <a:xfrm>
              <a:off x="3112538" y="4967982"/>
              <a:ext cx="76200" cy="88900"/>
            </a:xfrm>
            <a:custGeom>
              <a:avLst/>
              <a:gdLst/>
              <a:ahLst/>
              <a:cxnLst/>
              <a:rect l="l" t="t" r="r" b="b"/>
              <a:pathLst>
                <a:path w="76200" h="88900">
                  <a:moveTo>
                    <a:pt x="0" y="0"/>
                  </a:moveTo>
                  <a:lnTo>
                    <a:pt x="76200" y="44449"/>
                  </a:lnTo>
                  <a:lnTo>
                    <a:pt x="0" y="88899"/>
                  </a:lnTo>
                </a:path>
              </a:pathLst>
            </a:custGeom>
            <a:ln w="15240">
              <a:solidFill>
                <a:srgbClr val="4A7EBB"/>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0" name="object 30"/>
            <p:cNvSpPr/>
            <p:nvPr/>
          </p:nvSpPr>
          <p:spPr>
            <a:xfrm>
              <a:off x="2843783" y="5300472"/>
              <a:ext cx="345440" cy="0"/>
            </a:xfrm>
            <a:custGeom>
              <a:avLst/>
              <a:gdLst/>
              <a:ahLst/>
              <a:cxnLst/>
              <a:rect l="l" t="t" r="r" b="b"/>
              <a:pathLst>
                <a:path w="345439">
                  <a:moveTo>
                    <a:pt x="0" y="0"/>
                  </a:moveTo>
                  <a:lnTo>
                    <a:pt x="344957" y="0"/>
                  </a:lnTo>
                </a:path>
              </a:pathLst>
            </a:custGeom>
            <a:ln w="15240">
              <a:solidFill>
                <a:srgbClr val="4A7EBB"/>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1" name="object 31"/>
            <p:cNvSpPr/>
            <p:nvPr/>
          </p:nvSpPr>
          <p:spPr>
            <a:xfrm>
              <a:off x="3112538" y="5256018"/>
              <a:ext cx="76200" cy="88900"/>
            </a:xfrm>
            <a:custGeom>
              <a:avLst/>
              <a:gdLst/>
              <a:ahLst/>
              <a:cxnLst/>
              <a:rect l="l" t="t" r="r" b="b"/>
              <a:pathLst>
                <a:path w="76200" h="88900">
                  <a:moveTo>
                    <a:pt x="0" y="0"/>
                  </a:moveTo>
                  <a:lnTo>
                    <a:pt x="76200" y="44450"/>
                  </a:lnTo>
                  <a:lnTo>
                    <a:pt x="0" y="88900"/>
                  </a:lnTo>
                </a:path>
              </a:pathLst>
            </a:custGeom>
            <a:ln w="15240">
              <a:solidFill>
                <a:srgbClr val="4A7EBB"/>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2" name="object 32"/>
            <p:cNvSpPr/>
            <p:nvPr/>
          </p:nvSpPr>
          <p:spPr>
            <a:xfrm>
              <a:off x="2843783" y="5804916"/>
              <a:ext cx="345440" cy="0"/>
            </a:xfrm>
            <a:custGeom>
              <a:avLst/>
              <a:gdLst/>
              <a:ahLst/>
              <a:cxnLst/>
              <a:rect l="l" t="t" r="r" b="b"/>
              <a:pathLst>
                <a:path w="345439">
                  <a:moveTo>
                    <a:pt x="0" y="0"/>
                  </a:moveTo>
                  <a:lnTo>
                    <a:pt x="344957" y="0"/>
                  </a:lnTo>
                </a:path>
              </a:pathLst>
            </a:custGeom>
            <a:ln w="15240">
              <a:solidFill>
                <a:srgbClr val="4A7EBB"/>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3" name="object 33"/>
            <p:cNvSpPr/>
            <p:nvPr/>
          </p:nvSpPr>
          <p:spPr>
            <a:xfrm>
              <a:off x="3112538" y="5760462"/>
              <a:ext cx="76200" cy="88900"/>
            </a:xfrm>
            <a:custGeom>
              <a:avLst/>
              <a:gdLst/>
              <a:ahLst/>
              <a:cxnLst/>
              <a:rect l="l" t="t" r="r" b="b"/>
              <a:pathLst>
                <a:path w="76200" h="88900">
                  <a:moveTo>
                    <a:pt x="0" y="0"/>
                  </a:moveTo>
                  <a:lnTo>
                    <a:pt x="76200" y="44450"/>
                  </a:lnTo>
                  <a:lnTo>
                    <a:pt x="0" y="88900"/>
                  </a:lnTo>
                </a:path>
              </a:pathLst>
            </a:custGeom>
            <a:ln w="15240">
              <a:solidFill>
                <a:srgbClr val="4A7EBB"/>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4" name="object 34"/>
            <p:cNvSpPr/>
            <p:nvPr/>
          </p:nvSpPr>
          <p:spPr>
            <a:xfrm>
              <a:off x="2822448" y="6370320"/>
              <a:ext cx="345440" cy="0"/>
            </a:xfrm>
            <a:custGeom>
              <a:avLst/>
              <a:gdLst/>
              <a:ahLst/>
              <a:cxnLst/>
              <a:rect l="l" t="t" r="r" b="b"/>
              <a:pathLst>
                <a:path w="345439">
                  <a:moveTo>
                    <a:pt x="0" y="0"/>
                  </a:moveTo>
                  <a:lnTo>
                    <a:pt x="344957" y="0"/>
                  </a:lnTo>
                </a:path>
              </a:pathLst>
            </a:custGeom>
            <a:ln w="15240">
              <a:solidFill>
                <a:srgbClr val="4A7EBB"/>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5" name="object 35"/>
            <p:cNvSpPr/>
            <p:nvPr/>
          </p:nvSpPr>
          <p:spPr>
            <a:xfrm>
              <a:off x="3091202" y="6325866"/>
              <a:ext cx="76200" cy="88900"/>
            </a:xfrm>
            <a:custGeom>
              <a:avLst/>
              <a:gdLst/>
              <a:ahLst/>
              <a:cxnLst/>
              <a:rect l="l" t="t" r="r" b="b"/>
              <a:pathLst>
                <a:path w="76200" h="88900">
                  <a:moveTo>
                    <a:pt x="0" y="0"/>
                  </a:moveTo>
                  <a:lnTo>
                    <a:pt x="76200" y="44450"/>
                  </a:lnTo>
                  <a:lnTo>
                    <a:pt x="0" y="88900"/>
                  </a:lnTo>
                </a:path>
              </a:pathLst>
            </a:custGeom>
            <a:ln w="15240">
              <a:solidFill>
                <a:srgbClr val="4A7EBB"/>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6" name="object 36"/>
            <p:cNvSpPr/>
            <p:nvPr/>
          </p:nvSpPr>
          <p:spPr>
            <a:xfrm>
              <a:off x="2807208" y="6597395"/>
              <a:ext cx="345440" cy="0"/>
            </a:xfrm>
            <a:custGeom>
              <a:avLst/>
              <a:gdLst/>
              <a:ahLst/>
              <a:cxnLst/>
              <a:rect l="l" t="t" r="r" b="b"/>
              <a:pathLst>
                <a:path w="345439">
                  <a:moveTo>
                    <a:pt x="0" y="0"/>
                  </a:moveTo>
                  <a:lnTo>
                    <a:pt x="344957" y="0"/>
                  </a:lnTo>
                </a:path>
              </a:pathLst>
            </a:custGeom>
            <a:ln w="15240">
              <a:solidFill>
                <a:srgbClr val="4A7EBB"/>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7" name="object 37"/>
            <p:cNvSpPr/>
            <p:nvPr/>
          </p:nvSpPr>
          <p:spPr>
            <a:xfrm>
              <a:off x="3075962" y="6552942"/>
              <a:ext cx="76200" cy="88900"/>
            </a:xfrm>
            <a:custGeom>
              <a:avLst/>
              <a:gdLst/>
              <a:ahLst/>
              <a:cxnLst/>
              <a:rect l="l" t="t" r="r" b="b"/>
              <a:pathLst>
                <a:path w="76200" h="88900">
                  <a:moveTo>
                    <a:pt x="0" y="0"/>
                  </a:moveTo>
                  <a:lnTo>
                    <a:pt x="76200" y="44450"/>
                  </a:lnTo>
                  <a:lnTo>
                    <a:pt x="0" y="88900"/>
                  </a:lnTo>
                </a:path>
              </a:pathLst>
            </a:custGeom>
            <a:ln w="15240">
              <a:solidFill>
                <a:srgbClr val="4A7EBB"/>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Tree>
    <p:extLst>
      <p:ext uri="{BB962C8B-B14F-4D97-AF65-F5344CB8AC3E}">
        <p14:creationId xmlns="" xmlns:p14="http://schemas.microsoft.com/office/powerpoint/2010/main" val="21685114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381000" y="230188"/>
            <a:ext cx="8382000" cy="498598"/>
          </a:xfrm>
        </p:spPr>
        <p:txBody>
          <a:bodyPr/>
          <a:lstStyle/>
          <a:p>
            <a:r>
              <a:rPr lang="ru-RU" sz="1800" b="1" kern="0" spc="0" dirty="0">
                <a:ln>
                  <a:noFill/>
                </a:ln>
                <a:solidFill>
                  <a:srgbClr val="FF0000"/>
                </a:solidFill>
                <a:effectLst/>
                <a:latin typeface="Times New Roman"/>
                <a:ea typeface="+mj-ea"/>
                <a:cs typeface="Times New Roman"/>
              </a:rPr>
              <a:t>Процедуры,</a:t>
            </a:r>
            <a:r>
              <a:rPr lang="ru-RU" sz="1800" b="1" kern="0" spc="-65" dirty="0">
                <a:ln>
                  <a:noFill/>
                </a:ln>
                <a:solidFill>
                  <a:srgbClr val="FF0000"/>
                </a:solidFill>
                <a:effectLst/>
                <a:latin typeface="Times New Roman"/>
                <a:ea typeface="+mj-ea"/>
                <a:cs typeface="Times New Roman"/>
              </a:rPr>
              <a:t> </a:t>
            </a:r>
            <a:r>
              <a:rPr lang="ru-RU" sz="1800" b="1" kern="0" spc="-10" dirty="0">
                <a:ln>
                  <a:noFill/>
                </a:ln>
                <a:solidFill>
                  <a:srgbClr val="FF0000"/>
                </a:solidFill>
                <a:effectLst/>
                <a:latin typeface="Times New Roman"/>
                <a:ea typeface="+mj-ea"/>
                <a:cs typeface="Times New Roman"/>
              </a:rPr>
              <a:t>направленные</a:t>
            </a:r>
            <a:r>
              <a:rPr lang="ru-RU" sz="1800" b="1" kern="0" spc="-40" dirty="0">
                <a:ln>
                  <a:noFill/>
                </a:ln>
                <a:solidFill>
                  <a:srgbClr val="FF0000"/>
                </a:solidFill>
                <a:effectLst/>
                <a:latin typeface="Times New Roman"/>
                <a:ea typeface="+mj-ea"/>
                <a:cs typeface="Times New Roman"/>
              </a:rPr>
              <a:t> </a:t>
            </a:r>
            <a:r>
              <a:rPr lang="ru-RU" sz="1800" b="1" kern="0" spc="0" dirty="0">
                <a:ln>
                  <a:noFill/>
                </a:ln>
                <a:solidFill>
                  <a:srgbClr val="FF0000"/>
                </a:solidFill>
                <a:effectLst/>
                <a:latin typeface="Times New Roman"/>
                <a:ea typeface="+mj-ea"/>
                <a:cs typeface="Times New Roman"/>
              </a:rPr>
              <a:t>на</a:t>
            </a:r>
            <a:r>
              <a:rPr lang="ru-RU" sz="1800" b="1" kern="0" spc="-30" dirty="0">
                <a:ln>
                  <a:noFill/>
                </a:ln>
                <a:solidFill>
                  <a:srgbClr val="FF0000"/>
                </a:solidFill>
                <a:effectLst/>
                <a:latin typeface="Times New Roman"/>
                <a:ea typeface="+mj-ea"/>
                <a:cs typeface="Times New Roman"/>
              </a:rPr>
              <a:t> </a:t>
            </a:r>
            <a:r>
              <a:rPr lang="ru-RU" sz="1800" b="1" kern="0" spc="0" dirty="0">
                <a:ln>
                  <a:noFill/>
                </a:ln>
                <a:solidFill>
                  <a:srgbClr val="FF0000"/>
                </a:solidFill>
                <a:effectLst/>
                <a:latin typeface="Times New Roman"/>
                <a:ea typeface="+mj-ea"/>
                <a:cs typeface="Times New Roman"/>
              </a:rPr>
              <a:t>достижение</a:t>
            </a:r>
            <a:r>
              <a:rPr lang="ru-RU" sz="1800" b="1" kern="0" spc="-60" dirty="0">
                <a:ln>
                  <a:noFill/>
                </a:ln>
                <a:solidFill>
                  <a:srgbClr val="FF0000"/>
                </a:solidFill>
                <a:effectLst/>
                <a:latin typeface="Times New Roman"/>
                <a:ea typeface="+mj-ea"/>
                <a:cs typeface="Times New Roman"/>
              </a:rPr>
              <a:t> </a:t>
            </a:r>
            <a:r>
              <a:rPr lang="ru-RU" sz="1800" b="1" kern="0" spc="0" dirty="0">
                <a:ln>
                  <a:noFill/>
                </a:ln>
                <a:solidFill>
                  <a:srgbClr val="FF0000"/>
                </a:solidFill>
                <a:effectLst/>
                <a:latin typeface="Times New Roman"/>
                <a:ea typeface="+mj-ea"/>
                <a:cs typeface="Times New Roman"/>
              </a:rPr>
              <a:t>целей</a:t>
            </a:r>
            <a:r>
              <a:rPr lang="ru-RU" sz="1800" b="1" kern="0" spc="-35" dirty="0">
                <a:ln>
                  <a:noFill/>
                </a:ln>
                <a:solidFill>
                  <a:srgbClr val="FF0000"/>
                </a:solidFill>
                <a:effectLst/>
                <a:latin typeface="Times New Roman"/>
                <a:ea typeface="+mj-ea"/>
                <a:cs typeface="Times New Roman"/>
              </a:rPr>
              <a:t> </a:t>
            </a:r>
            <a:r>
              <a:rPr lang="ru-RU" sz="1800" b="1" kern="0" spc="-10" dirty="0">
                <a:ln>
                  <a:noFill/>
                </a:ln>
                <a:solidFill>
                  <a:srgbClr val="FF0000"/>
                </a:solidFill>
                <a:effectLst/>
                <a:latin typeface="Times New Roman"/>
                <a:ea typeface="+mj-ea"/>
                <a:cs typeface="Times New Roman"/>
              </a:rPr>
              <a:t>работодателя</a:t>
            </a:r>
            <a:r>
              <a:rPr lang="ru-RU" sz="1800" b="1" kern="0" spc="-65" dirty="0">
                <a:ln>
                  <a:noFill/>
                </a:ln>
                <a:solidFill>
                  <a:srgbClr val="FF0000"/>
                </a:solidFill>
                <a:effectLst/>
                <a:latin typeface="Times New Roman"/>
                <a:ea typeface="+mj-ea"/>
                <a:cs typeface="Times New Roman"/>
              </a:rPr>
              <a:t> </a:t>
            </a:r>
            <a:r>
              <a:rPr lang="ru-RU" sz="1800" b="1" kern="0" spc="-50" dirty="0">
                <a:ln>
                  <a:noFill/>
                </a:ln>
                <a:solidFill>
                  <a:srgbClr val="FF0000"/>
                </a:solidFill>
                <a:effectLst/>
                <a:latin typeface="Times New Roman"/>
                <a:ea typeface="+mj-ea"/>
                <a:cs typeface="Times New Roman"/>
              </a:rPr>
              <a:t>в </a:t>
            </a:r>
            <a:r>
              <a:rPr lang="ru-RU" sz="1800" b="1" kern="0" spc="0" dirty="0">
                <a:ln>
                  <a:noFill/>
                </a:ln>
                <a:solidFill>
                  <a:srgbClr val="FF0000"/>
                </a:solidFill>
                <a:effectLst/>
                <a:latin typeface="Times New Roman"/>
                <a:ea typeface="+mj-ea"/>
                <a:cs typeface="Times New Roman"/>
              </a:rPr>
              <a:t>области</a:t>
            </a:r>
            <a:r>
              <a:rPr lang="ru-RU" sz="1800" b="1" kern="0" spc="-90" dirty="0">
                <a:ln>
                  <a:noFill/>
                </a:ln>
                <a:solidFill>
                  <a:srgbClr val="FF0000"/>
                </a:solidFill>
                <a:effectLst/>
                <a:latin typeface="Times New Roman"/>
                <a:ea typeface="+mj-ea"/>
                <a:cs typeface="Times New Roman"/>
              </a:rPr>
              <a:t> </a:t>
            </a:r>
            <a:r>
              <a:rPr lang="ru-RU" sz="1800" b="1" kern="0" spc="0" dirty="0">
                <a:ln>
                  <a:noFill/>
                </a:ln>
                <a:solidFill>
                  <a:srgbClr val="FF0000"/>
                </a:solidFill>
                <a:effectLst/>
                <a:latin typeface="Times New Roman"/>
                <a:ea typeface="+mj-ea"/>
                <a:cs typeface="Times New Roman"/>
              </a:rPr>
              <a:t>охраны</a:t>
            </a:r>
            <a:r>
              <a:rPr lang="ru-RU" sz="1800" b="1" kern="0" spc="-80" dirty="0">
                <a:ln>
                  <a:noFill/>
                </a:ln>
                <a:solidFill>
                  <a:srgbClr val="FF0000"/>
                </a:solidFill>
                <a:effectLst/>
                <a:latin typeface="Times New Roman"/>
                <a:ea typeface="+mj-ea"/>
                <a:cs typeface="Times New Roman"/>
              </a:rPr>
              <a:t> </a:t>
            </a:r>
            <a:r>
              <a:rPr lang="ru-RU" sz="1800" b="1" kern="0" spc="-10" dirty="0">
                <a:ln>
                  <a:noFill/>
                </a:ln>
                <a:solidFill>
                  <a:srgbClr val="FF0000"/>
                </a:solidFill>
                <a:effectLst/>
                <a:latin typeface="Times New Roman"/>
                <a:ea typeface="+mj-ea"/>
                <a:cs typeface="Times New Roman"/>
              </a:rPr>
              <a:t>труда </a:t>
            </a:r>
            <a:r>
              <a:rPr lang="ru-RU" sz="1800" b="1" i="1" kern="0" spc="-10" dirty="0">
                <a:ln>
                  <a:noFill/>
                </a:ln>
                <a:solidFill>
                  <a:srgbClr val="FF0000"/>
                </a:solidFill>
                <a:effectLst/>
                <a:latin typeface="Times New Roman"/>
                <a:ea typeface="+mj-ea"/>
                <a:cs typeface="Times New Roman"/>
              </a:rPr>
              <a:t>(базовые процессы)</a:t>
            </a:r>
            <a:endParaRPr lang="ru-RU" sz="2400" dirty="0">
              <a:solidFill>
                <a:srgbClr val="FF0000"/>
              </a:solidFill>
            </a:endParaRPr>
          </a:p>
        </p:txBody>
      </p:sp>
      <p:sp>
        <p:nvSpPr>
          <p:cNvPr id="4" name="Текст 3"/>
          <p:cNvSpPr>
            <a:spLocks noGrp="1"/>
          </p:cNvSpPr>
          <p:nvPr>
            <p:ph type="body" sz="quarter" idx="10"/>
          </p:nvPr>
        </p:nvSpPr>
        <p:spPr>
          <a:xfrm>
            <a:off x="381000" y="1052736"/>
            <a:ext cx="8382000" cy="4949047"/>
          </a:xfrm>
        </p:spPr>
        <p:txBody>
          <a:bodyPr/>
          <a:lstStyle/>
          <a:p>
            <a:pPr algn="just"/>
            <a:r>
              <a:rPr lang="ru-RU" sz="1600" kern="100" dirty="0">
                <a:latin typeface="Times New Roman" panose="02020603050405020304" pitchFamily="18" charset="0"/>
                <a:ea typeface="Lucida Sans Unicode" panose="020B0602030504020204" pitchFamily="34" charset="0"/>
              </a:rPr>
              <a:t>В п. 15.статьи 7 Федерального закона от 28.12.2013г. №426-ФЗ «О специальной оценке условий труда» установлено, что результаты СОУТ могут применяться в том числе для оценки профессиональных рисков.</a:t>
            </a:r>
          </a:p>
          <a:p>
            <a:pPr algn="just"/>
            <a:r>
              <a:rPr lang="ru-RU" sz="1600" kern="100" dirty="0">
                <a:latin typeface="Times New Roman" panose="02020603050405020304" pitchFamily="18" charset="0"/>
                <a:ea typeface="Lucida Sans Unicode" panose="020B0602030504020204" pitchFamily="34" charset="0"/>
              </a:rPr>
              <a:t>	СОУТ обеспечивает идентификацию и оценку опасных и вредных производственных факторов, фактически постоянно присутствующих на рабочих местах. В процессе проведения СОУТ устанавливается класс условий труда, который может служить ориентиром для оценки уровней рисков, связанных с выявленными факторами	</a:t>
            </a:r>
          </a:p>
          <a:p>
            <a:pPr algn="just"/>
            <a:r>
              <a:rPr lang="ru-RU" sz="1600" kern="100" dirty="0">
                <a:latin typeface="Times New Roman" panose="02020603050405020304" pitchFamily="18" charset="0"/>
                <a:ea typeface="Lucida Sans Unicode" panose="020B0602030504020204" pitchFamily="34" charset="0"/>
              </a:rPr>
              <a:t>	</a:t>
            </a:r>
            <a:r>
              <a:rPr lang="ru-RU" sz="1600" kern="100" dirty="0">
                <a:solidFill>
                  <a:srgbClr val="FF0000"/>
                </a:solidFill>
                <a:latin typeface="Times New Roman" panose="02020603050405020304" pitchFamily="18" charset="0"/>
                <a:ea typeface="Lucida Sans Unicode" panose="020B0602030504020204" pitchFamily="34" charset="0"/>
              </a:rPr>
              <a:t>Управление профессиональными рисками </a:t>
            </a:r>
            <a:r>
              <a:rPr lang="ru-RU" sz="1600" kern="100" dirty="0">
                <a:latin typeface="Times New Roman" panose="02020603050405020304" pitchFamily="18" charset="0"/>
                <a:ea typeface="Lucida Sans Unicode" panose="020B0602030504020204" pitchFamily="34" charset="0"/>
              </a:rPr>
              <a:t>представляет собой комплекс взаимосвязанных мероприятий и процедур, являющихся элементами системы управления охраной труда и включающих в себя выявление опасностей, оценку профессиональных рисков (далее - ОПР) и применение мер по снижению уровней профессиональных рисков или недопущению повышения их уровней, контроль и пересмотр выявленных профессиональных рисков.</a:t>
            </a:r>
          </a:p>
          <a:p>
            <a:pPr algn="just"/>
            <a:r>
              <a:rPr lang="ru-RU" sz="1600" kern="100" dirty="0">
                <a:latin typeface="Times New Roman" panose="02020603050405020304" pitchFamily="18" charset="0"/>
              </a:rPr>
              <a:t>	</a:t>
            </a:r>
            <a:r>
              <a:rPr lang="ru-RU" sz="1600" kern="100" dirty="0">
                <a:latin typeface="Times New Roman" panose="02020603050405020304" pitchFamily="18" charset="0"/>
                <a:ea typeface="Lucida Sans Unicode" panose="020B0602030504020204" pitchFamily="34" charset="0"/>
              </a:rPr>
              <a:t>В отличие от проведения СОУТ работодателю в данном случае трудовое законодательство позволяет проводит оценку профессиональных рисков своими силами, без привлечения сторонних независимых организаций. </a:t>
            </a:r>
          </a:p>
          <a:p>
            <a:pPr indent="0" algn="just">
              <a:spcAft>
                <a:spcPts val="0"/>
              </a:spcAft>
              <a:buNone/>
            </a:pPr>
            <a:r>
              <a:rPr lang="ru-RU" sz="1600" kern="100" dirty="0">
                <a:latin typeface="Times New Roman" panose="02020603050405020304" pitchFamily="18" charset="0"/>
              </a:rPr>
              <a:t>	</a:t>
            </a:r>
            <a:r>
              <a:rPr lang="ru-RU" sz="1600" kern="100" dirty="0">
                <a:latin typeface="Times New Roman" panose="02020603050405020304" pitchFamily="18" charset="0"/>
                <a:ea typeface="Lucida Sans Unicode" panose="020B0602030504020204" pitchFamily="34" charset="0"/>
                <a:cs typeface="Times New Roman" panose="02020603050405020304" pitchFamily="18" charset="0"/>
              </a:rPr>
              <a:t>Если  прибегать к услугам сторонних организаций, обладающих необходимой компетентностью, тогда в положении об организации оценки профессиональных об этом нужно указать. </a:t>
            </a:r>
            <a:endParaRPr lang="ru-RU" sz="1600" dirty="0" smtClean="0">
              <a:latin typeface="Times New Roman" panose="02020603050405020304" pitchFamily="18" charset="0"/>
              <a:cs typeface="Times New Roman" panose="02020603050405020304" pitchFamily="18" charset="0"/>
            </a:endParaRPr>
          </a:p>
          <a:p>
            <a:pPr>
              <a:buFontTx/>
              <a:buChar char="-"/>
            </a:pPr>
            <a:endParaRPr lang="ru-RU" sz="1600" dirty="0" smtClean="0">
              <a:latin typeface="Times New Roman" panose="02020603050405020304" pitchFamily="18" charset="0"/>
              <a:cs typeface="Times New Roman" panose="02020603050405020304" pitchFamily="18" charset="0"/>
            </a:endParaRPr>
          </a:p>
          <a:p>
            <a:pPr>
              <a:buFontTx/>
              <a:buChar char="-"/>
            </a:pP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235303890"/>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775597"/>
          </a:xfrm>
        </p:spPr>
        <p:txBody>
          <a:bodyPr/>
          <a:lstStyle/>
          <a:p>
            <a:r>
              <a:rPr lang="ru-RU" sz="2800" dirty="0" smtClean="0"/>
              <a:t>Основные  законодательные и иные нормативные правовые акты по охране труда в сфере образования.</a:t>
            </a:r>
            <a:endParaRPr lang="ru-RU" sz="2800" dirty="0"/>
          </a:p>
        </p:txBody>
      </p:sp>
      <p:sp>
        <p:nvSpPr>
          <p:cNvPr id="3" name="Текст 2"/>
          <p:cNvSpPr>
            <a:spLocks noGrp="1"/>
          </p:cNvSpPr>
          <p:nvPr>
            <p:ph type="body" sz="quarter" idx="10"/>
          </p:nvPr>
        </p:nvSpPr>
        <p:spPr>
          <a:xfrm>
            <a:off x="381000" y="1142984"/>
            <a:ext cx="8382000" cy="4016484"/>
          </a:xfrm>
        </p:spPr>
        <p:txBody>
          <a:bodyPr/>
          <a:lstStyle/>
          <a:p>
            <a:pPr algn="just"/>
            <a:r>
              <a:rPr lang="ru-RU" sz="1800" dirty="0" smtClean="0"/>
              <a:t>Межгосударственный стандарт ГОСТ 12.0.230 – 2007 «Система стандартов безопасности труда. Система управления охраной труда. Общие требования».</a:t>
            </a:r>
          </a:p>
          <a:p>
            <a:pPr algn="just"/>
            <a:r>
              <a:rPr lang="ru-RU" sz="1800" dirty="0" smtClean="0"/>
              <a:t>Национальный стандарт РФ ГОСТ Р 12.0.007.-2009 «Система стандартов безопасности труда. Система управления охраной труда в организации. Общие требования к разработке, применению, оценке  и совершенствованию».</a:t>
            </a:r>
          </a:p>
          <a:p>
            <a:pPr algn="just"/>
            <a:r>
              <a:rPr lang="ru-RU" sz="1800" dirty="0" smtClean="0"/>
              <a:t>ГОСТ 12.0.230.2- 2015 «Система стандартов безопасности труда. система управления охраной труда. Руководство по применению ГОСТ 12.0. 230 -2007».</a:t>
            </a:r>
          </a:p>
          <a:p>
            <a:pPr algn="just"/>
            <a:r>
              <a:rPr lang="ru-RU" sz="1800" dirty="0" smtClean="0"/>
              <a:t>Гост 12.0.230.2-2015 «Система стандартов безопасности труда. Системы управления охраной труда. Оценка соответствия. Требования».</a:t>
            </a:r>
          </a:p>
          <a:p>
            <a:pPr algn="just"/>
            <a:r>
              <a:rPr lang="ru-RU" sz="1800" dirty="0" smtClean="0"/>
              <a:t>Гост 12.0.230.3-2016 «Межгосударственный стандарт. Система стандартов безопасности труда. Системы управления охраной труда. Оценка результативности и эффективности».</a:t>
            </a:r>
          </a:p>
          <a:p>
            <a:pPr algn="just"/>
            <a:r>
              <a:rPr lang="ru-RU" sz="1800" dirty="0" smtClean="0"/>
              <a:t>Приказ </a:t>
            </a:r>
            <a:r>
              <a:rPr lang="ru-RU" sz="1800" dirty="0" err="1" smtClean="0"/>
              <a:t>Роструда</a:t>
            </a:r>
            <a:r>
              <a:rPr lang="ru-RU" sz="1800" dirty="0" smtClean="0"/>
              <a:t> т 21.03.2019г.№ 77 «Об утверждении Методических рекомендаций по проверке создания и обеспечения функционирования системы управления охраной труда».</a:t>
            </a:r>
            <a:endParaRPr lang="ru-RU" sz="1800" dirty="0"/>
          </a:p>
        </p:txBody>
      </p:sp>
    </p:spTree>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381000" y="230188"/>
            <a:ext cx="8382000" cy="498598"/>
          </a:xfrm>
        </p:spPr>
        <p:txBody>
          <a:bodyPr/>
          <a:lstStyle/>
          <a:p>
            <a:r>
              <a:rPr lang="ru-RU" sz="1800" b="1" kern="0" spc="0" dirty="0">
                <a:ln>
                  <a:noFill/>
                </a:ln>
                <a:solidFill>
                  <a:srgbClr val="FF0000"/>
                </a:solidFill>
                <a:effectLst/>
                <a:latin typeface="Times New Roman"/>
                <a:ea typeface="+mj-ea"/>
                <a:cs typeface="Times New Roman"/>
              </a:rPr>
              <a:t>Процедуры,</a:t>
            </a:r>
            <a:r>
              <a:rPr lang="ru-RU" sz="1800" b="1" kern="0" spc="-65" dirty="0">
                <a:ln>
                  <a:noFill/>
                </a:ln>
                <a:solidFill>
                  <a:srgbClr val="FF0000"/>
                </a:solidFill>
                <a:effectLst/>
                <a:latin typeface="Times New Roman"/>
                <a:ea typeface="+mj-ea"/>
                <a:cs typeface="Times New Roman"/>
              </a:rPr>
              <a:t> </a:t>
            </a:r>
            <a:r>
              <a:rPr lang="ru-RU" sz="1800" b="1" kern="0" spc="-10" dirty="0">
                <a:ln>
                  <a:noFill/>
                </a:ln>
                <a:solidFill>
                  <a:srgbClr val="FF0000"/>
                </a:solidFill>
                <a:effectLst/>
                <a:latin typeface="Times New Roman"/>
                <a:ea typeface="+mj-ea"/>
                <a:cs typeface="Times New Roman"/>
              </a:rPr>
              <a:t>направленные</a:t>
            </a:r>
            <a:r>
              <a:rPr lang="ru-RU" sz="1800" b="1" kern="0" spc="-40" dirty="0">
                <a:ln>
                  <a:noFill/>
                </a:ln>
                <a:solidFill>
                  <a:srgbClr val="FF0000"/>
                </a:solidFill>
                <a:effectLst/>
                <a:latin typeface="Times New Roman"/>
                <a:ea typeface="+mj-ea"/>
                <a:cs typeface="Times New Roman"/>
              </a:rPr>
              <a:t> </a:t>
            </a:r>
            <a:r>
              <a:rPr lang="ru-RU" sz="1800" b="1" kern="0" spc="0" dirty="0">
                <a:ln>
                  <a:noFill/>
                </a:ln>
                <a:solidFill>
                  <a:srgbClr val="FF0000"/>
                </a:solidFill>
                <a:effectLst/>
                <a:latin typeface="Times New Roman"/>
                <a:ea typeface="+mj-ea"/>
                <a:cs typeface="Times New Roman"/>
              </a:rPr>
              <a:t>на</a:t>
            </a:r>
            <a:r>
              <a:rPr lang="ru-RU" sz="1800" b="1" kern="0" spc="-30" dirty="0">
                <a:ln>
                  <a:noFill/>
                </a:ln>
                <a:solidFill>
                  <a:srgbClr val="FF0000"/>
                </a:solidFill>
                <a:effectLst/>
                <a:latin typeface="Times New Roman"/>
                <a:ea typeface="+mj-ea"/>
                <a:cs typeface="Times New Roman"/>
              </a:rPr>
              <a:t> </a:t>
            </a:r>
            <a:r>
              <a:rPr lang="ru-RU" sz="1800" b="1" kern="0" spc="0" dirty="0">
                <a:ln>
                  <a:noFill/>
                </a:ln>
                <a:solidFill>
                  <a:srgbClr val="FF0000"/>
                </a:solidFill>
                <a:effectLst/>
                <a:latin typeface="Times New Roman"/>
                <a:ea typeface="+mj-ea"/>
                <a:cs typeface="Times New Roman"/>
              </a:rPr>
              <a:t>достижение</a:t>
            </a:r>
            <a:r>
              <a:rPr lang="ru-RU" sz="1800" b="1" kern="0" spc="-60" dirty="0">
                <a:ln>
                  <a:noFill/>
                </a:ln>
                <a:solidFill>
                  <a:srgbClr val="FF0000"/>
                </a:solidFill>
                <a:effectLst/>
                <a:latin typeface="Times New Roman"/>
                <a:ea typeface="+mj-ea"/>
                <a:cs typeface="Times New Roman"/>
              </a:rPr>
              <a:t> </a:t>
            </a:r>
            <a:r>
              <a:rPr lang="ru-RU" sz="1800" b="1" kern="0" spc="0" dirty="0">
                <a:ln>
                  <a:noFill/>
                </a:ln>
                <a:solidFill>
                  <a:srgbClr val="FF0000"/>
                </a:solidFill>
                <a:effectLst/>
                <a:latin typeface="Times New Roman"/>
                <a:ea typeface="+mj-ea"/>
                <a:cs typeface="Times New Roman"/>
              </a:rPr>
              <a:t>целей</a:t>
            </a:r>
            <a:r>
              <a:rPr lang="ru-RU" sz="1800" b="1" kern="0" spc="-35" dirty="0">
                <a:ln>
                  <a:noFill/>
                </a:ln>
                <a:solidFill>
                  <a:srgbClr val="FF0000"/>
                </a:solidFill>
                <a:effectLst/>
                <a:latin typeface="Times New Roman"/>
                <a:ea typeface="+mj-ea"/>
                <a:cs typeface="Times New Roman"/>
              </a:rPr>
              <a:t> </a:t>
            </a:r>
            <a:r>
              <a:rPr lang="ru-RU" sz="1800" b="1" kern="0" spc="-10" dirty="0">
                <a:ln>
                  <a:noFill/>
                </a:ln>
                <a:solidFill>
                  <a:srgbClr val="FF0000"/>
                </a:solidFill>
                <a:effectLst/>
                <a:latin typeface="Times New Roman"/>
                <a:ea typeface="+mj-ea"/>
                <a:cs typeface="Times New Roman"/>
              </a:rPr>
              <a:t>работодателя</a:t>
            </a:r>
            <a:r>
              <a:rPr lang="ru-RU" sz="1800" b="1" kern="0" spc="-65" dirty="0">
                <a:ln>
                  <a:noFill/>
                </a:ln>
                <a:solidFill>
                  <a:srgbClr val="FF0000"/>
                </a:solidFill>
                <a:effectLst/>
                <a:latin typeface="Times New Roman"/>
                <a:ea typeface="+mj-ea"/>
                <a:cs typeface="Times New Roman"/>
              </a:rPr>
              <a:t> </a:t>
            </a:r>
            <a:r>
              <a:rPr lang="ru-RU" sz="1800" b="1" kern="0" spc="-50" dirty="0">
                <a:ln>
                  <a:noFill/>
                </a:ln>
                <a:solidFill>
                  <a:srgbClr val="FF0000"/>
                </a:solidFill>
                <a:effectLst/>
                <a:latin typeface="Times New Roman"/>
                <a:ea typeface="+mj-ea"/>
                <a:cs typeface="Times New Roman"/>
              </a:rPr>
              <a:t>в </a:t>
            </a:r>
            <a:r>
              <a:rPr lang="ru-RU" sz="1800" b="1" kern="0" spc="0" dirty="0">
                <a:ln>
                  <a:noFill/>
                </a:ln>
                <a:solidFill>
                  <a:srgbClr val="FF0000"/>
                </a:solidFill>
                <a:effectLst/>
                <a:latin typeface="Times New Roman"/>
                <a:ea typeface="+mj-ea"/>
                <a:cs typeface="Times New Roman"/>
              </a:rPr>
              <a:t>области</a:t>
            </a:r>
            <a:r>
              <a:rPr lang="ru-RU" sz="1800" b="1" kern="0" spc="-90" dirty="0">
                <a:ln>
                  <a:noFill/>
                </a:ln>
                <a:solidFill>
                  <a:srgbClr val="FF0000"/>
                </a:solidFill>
                <a:effectLst/>
                <a:latin typeface="Times New Roman"/>
                <a:ea typeface="+mj-ea"/>
                <a:cs typeface="Times New Roman"/>
              </a:rPr>
              <a:t> </a:t>
            </a:r>
            <a:r>
              <a:rPr lang="ru-RU" sz="1800" b="1" kern="0" spc="0" dirty="0">
                <a:ln>
                  <a:noFill/>
                </a:ln>
                <a:solidFill>
                  <a:srgbClr val="FF0000"/>
                </a:solidFill>
                <a:effectLst/>
                <a:latin typeface="Times New Roman"/>
                <a:ea typeface="+mj-ea"/>
                <a:cs typeface="Times New Roman"/>
              </a:rPr>
              <a:t>охраны</a:t>
            </a:r>
            <a:r>
              <a:rPr lang="ru-RU" sz="1800" b="1" kern="0" spc="-80" dirty="0">
                <a:ln>
                  <a:noFill/>
                </a:ln>
                <a:solidFill>
                  <a:srgbClr val="FF0000"/>
                </a:solidFill>
                <a:effectLst/>
                <a:latin typeface="Times New Roman"/>
                <a:ea typeface="+mj-ea"/>
                <a:cs typeface="Times New Roman"/>
              </a:rPr>
              <a:t> </a:t>
            </a:r>
            <a:r>
              <a:rPr lang="ru-RU" sz="1800" b="1" kern="0" spc="-10" dirty="0">
                <a:ln>
                  <a:noFill/>
                </a:ln>
                <a:solidFill>
                  <a:srgbClr val="FF0000"/>
                </a:solidFill>
                <a:effectLst/>
                <a:latin typeface="Times New Roman"/>
                <a:ea typeface="+mj-ea"/>
                <a:cs typeface="Times New Roman"/>
              </a:rPr>
              <a:t>труда </a:t>
            </a:r>
            <a:r>
              <a:rPr lang="ru-RU" sz="1800" b="1" i="1" kern="0" spc="-10" dirty="0">
                <a:ln>
                  <a:noFill/>
                </a:ln>
                <a:solidFill>
                  <a:srgbClr val="FF0000"/>
                </a:solidFill>
                <a:effectLst/>
                <a:latin typeface="Times New Roman"/>
                <a:ea typeface="+mj-ea"/>
                <a:cs typeface="Times New Roman"/>
              </a:rPr>
              <a:t>(базовые процессы)</a:t>
            </a:r>
            <a:endParaRPr lang="ru-RU" sz="2400" dirty="0">
              <a:solidFill>
                <a:srgbClr val="FF0000"/>
              </a:solidFill>
            </a:endParaRPr>
          </a:p>
        </p:txBody>
      </p:sp>
      <p:sp>
        <p:nvSpPr>
          <p:cNvPr id="4" name="Текст 3"/>
          <p:cNvSpPr>
            <a:spLocks noGrp="1"/>
          </p:cNvSpPr>
          <p:nvPr>
            <p:ph type="body" sz="quarter" idx="10"/>
          </p:nvPr>
        </p:nvSpPr>
        <p:spPr>
          <a:xfrm>
            <a:off x="381000" y="1052736"/>
            <a:ext cx="8382000" cy="4087273"/>
          </a:xfrm>
        </p:spPr>
        <p:txBody>
          <a:bodyPr/>
          <a:lstStyle/>
          <a:p>
            <a:pPr>
              <a:buFontTx/>
              <a:buChar char="-"/>
            </a:pPr>
            <a:endParaRPr lang="ru-RU" sz="1600" dirty="0" smtClean="0">
              <a:latin typeface="Times New Roman" panose="02020603050405020304" pitchFamily="18" charset="0"/>
              <a:cs typeface="Times New Roman" panose="02020603050405020304" pitchFamily="18" charset="0"/>
            </a:endParaRPr>
          </a:p>
          <a:p>
            <a:pPr marL="0" indent="0">
              <a:buNone/>
            </a:pPr>
            <a:r>
              <a:rPr lang="ru-RU" sz="1600" dirty="0" smtClean="0">
                <a:solidFill>
                  <a:srgbClr val="FF0000"/>
                </a:solidFill>
                <a:latin typeface="Times New Roman" panose="02020603050405020304" pitchFamily="18" charset="0"/>
                <a:cs typeface="Times New Roman" panose="02020603050405020304" pitchFamily="18" charset="0"/>
              </a:rPr>
              <a:t>                        Какие </a:t>
            </a:r>
            <a:r>
              <a:rPr lang="ru-RU" sz="1600" dirty="0">
                <a:solidFill>
                  <a:srgbClr val="FF0000"/>
                </a:solidFill>
                <a:latin typeface="Times New Roman" panose="02020603050405020304" pitchFamily="18" charset="0"/>
                <a:cs typeface="Times New Roman" panose="02020603050405020304" pitchFamily="18" charset="0"/>
              </a:rPr>
              <a:t>основные моменты указываются в положении о ОПР:</a:t>
            </a:r>
          </a:p>
          <a:p>
            <a:pPr marL="0" indent="0">
              <a:buNone/>
            </a:pPr>
            <a:r>
              <a:rPr lang="ru-RU" sz="1600" dirty="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      Во-первых</a:t>
            </a:r>
            <a:r>
              <a:rPr lang="ru-RU" sz="1600" dirty="0">
                <a:latin typeface="Times New Roman" panose="02020603050405020304" pitchFamily="18" charset="0"/>
                <a:cs typeface="Times New Roman" panose="02020603050405020304" pitchFamily="18" charset="0"/>
              </a:rPr>
              <a:t>, прописывается цель проведения ОПР, сроки и периодичность проведения, состав и функции комиссии по ОПР </a:t>
            </a:r>
            <a:r>
              <a:rPr lang="ru-RU" sz="1600" i="1" dirty="0">
                <a:solidFill>
                  <a:srgbClr val="FF0000"/>
                </a:solidFill>
                <a:latin typeface="Times New Roman" panose="02020603050405020304" pitchFamily="18" charset="0"/>
                <a:cs typeface="Times New Roman" panose="02020603050405020304" pitchFamily="18" charset="0"/>
              </a:rPr>
              <a:t>(присутствие уполномоченного по охране труда является одним из важных условий успеха работы по оценке и управлению профессиональными рисками</a:t>
            </a:r>
            <a:r>
              <a:rPr lang="ru-RU" sz="1600" dirty="0">
                <a:solidFill>
                  <a:srgbClr val="FF0000"/>
                </a:solidFill>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методика проведения, сроки и порядок ознакомления работников, порядок и сроки хранения документов</a:t>
            </a:r>
            <a:r>
              <a:rPr lang="ru-RU" sz="1600" dirty="0" smtClean="0">
                <a:latin typeface="Times New Roman" panose="02020603050405020304" pitchFamily="18" charset="0"/>
                <a:cs typeface="Times New Roman" panose="02020603050405020304" pitchFamily="18" charset="0"/>
              </a:rPr>
              <a:t>.</a:t>
            </a:r>
          </a:p>
          <a:p>
            <a:pPr marL="0" indent="0">
              <a:buNone/>
            </a:pPr>
            <a:endParaRPr lang="ru-RU" sz="1600" dirty="0">
              <a:latin typeface="Times New Roman" panose="02020603050405020304" pitchFamily="18" charset="0"/>
              <a:cs typeface="Times New Roman" panose="02020603050405020304" pitchFamily="18" charset="0"/>
            </a:endParaRPr>
          </a:p>
          <a:p>
            <a:pPr marL="0" indent="0">
              <a:buNone/>
            </a:pPr>
            <a:r>
              <a:rPr lang="ru-RU" sz="1600" dirty="0">
                <a:latin typeface="Times New Roman" panose="02020603050405020304" pitchFamily="18" charset="0"/>
                <a:cs typeface="Times New Roman" panose="02020603050405020304" pitchFamily="18" charset="0"/>
              </a:rPr>
              <a:t> Какие документы являются обязательным приложением к локальному акту:</a:t>
            </a:r>
          </a:p>
          <a:p>
            <a:pPr marL="0" indent="0">
              <a:buNone/>
            </a:pPr>
            <a:r>
              <a:rPr lang="ru-RU" sz="1600" dirty="0">
                <a:latin typeface="Times New Roman" panose="02020603050405020304" pitchFamily="18" charset="0"/>
                <a:cs typeface="Times New Roman" panose="02020603050405020304" pitchFamily="18" charset="0"/>
              </a:rPr>
              <a:t>- форма перечня рабочих мест на которых проводится ОПР;</a:t>
            </a:r>
          </a:p>
          <a:p>
            <a:pPr marL="0" indent="0">
              <a:buNone/>
            </a:pPr>
            <a:r>
              <a:rPr lang="ru-RU" sz="1600" dirty="0">
                <a:latin typeface="Times New Roman" panose="02020603050405020304" pitchFamily="18" charset="0"/>
                <a:cs typeface="Times New Roman" panose="02020603050405020304" pitchFamily="18" charset="0"/>
              </a:rPr>
              <a:t>- классификатор опасностей;</a:t>
            </a:r>
          </a:p>
          <a:p>
            <a:pPr marL="0" indent="0">
              <a:buNone/>
            </a:pPr>
            <a:r>
              <a:rPr lang="ru-RU" sz="1600" dirty="0">
                <a:latin typeface="Times New Roman" panose="02020603050405020304" pitchFamily="18" charset="0"/>
                <a:cs typeface="Times New Roman" panose="02020603050405020304" pitchFamily="18" charset="0"/>
              </a:rPr>
              <a:t> -матрица оценки профессиональных рисков (в зависимости от выбранного метода);</a:t>
            </a:r>
          </a:p>
          <a:p>
            <a:pPr marL="0" indent="0">
              <a:buNone/>
            </a:pPr>
            <a:r>
              <a:rPr lang="ru-RU" sz="1600" dirty="0">
                <a:latin typeface="Times New Roman" panose="02020603050405020304" pitchFamily="18" charset="0"/>
                <a:cs typeface="Times New Roman" panose="02020603050405020304" pitchFamily="18" charset="0"/>
              </a:rPr>
              <a:t>- форма карты ОПР (или списки рабочих мест, с указанием рисков, в зависимости от метода)</a:t>
            </a:r>
          </a:p>
          <a:p>
            <a:pPr marL="0" indent="0">
              <a:buNone/>
            </a:pPr>
            <a:r>
              <a:rPr lang="ru-RU" sz="1600" dirty="0">
                <a:latin typeface="Times New Roman" panose="02020603050405020304" pitchFamily="18" charset="0"/>
                <a:cs typeface="Times New Roman" panose="02020603050405020304" pitchFamily="18" charset="0"/>
              </a:rPr>
              <a:t>- форма плана мероприятий по снижению (управлению уровнем риска.</a:t>
            </a:r>
          </a:p>
          <a:p>
            <a:pPr marL="0" indent="0">
              <a:buNone/>
            </a:pPr>
            <a:r>
              <a:rPr lang="ru-RU" sz="1600" dirty="0">
                <a:latin typeface="Times New Roman" panose="02020603050405020304" pitchFamily="18" charset="0"/>
                <a:cs typeface="Times New Roman" panose="02020603050405020304" pitchFamily="18" charset="0"/>
              </a:rPr>
              <a:t>- форма опросных листов.</a:t>
            </a:r>
          </a:p>
          <a:p>
            <a:pPr>
              <a:buFontTx/>
              <a:buChar char="-"/>
            </a:pP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869491740"/>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5485" y="8328"/>
            <a:ext cx="9028515" cy="834844"/>
          </a:xfrm>
          <a:prstGeom prst="rect">
            <a:avLst/>
          </a:prstGeom>
        </p:spPr>
        <p:txBody>
          <a:bodyPr vert="horz" wrap="square" lIns="0" tIns="26670" rIns="0" bIns="0" rtlCol="0">
            <a:spAutoFit/>
          </a:bodyPr>
          <a:lstStyle/>
          <a:p>
            <a:pPr marL="3654425" marR="5080" indent="-3642360">
              <a:lnSpc>
                <a:spcPts val="2110"/>
              </a:lnSpc>
              <a:spcBef>
                <a:spcPts val="210"/>
              </a:spcBef>
            </a:pPr>
            <a:r>
              <a:rPr b="1" dirty="0">
                <a:solidFill>
                  <a:srgbClr val="FF0000"/>
                </a:solidFill>
              </a:rPr>
              <a:t>Процедуры,</a:t>
            </a:r>
            <a:r>
              <a:rPr b="1" spc="-65" dirty="0">
                <a:solidFill>
                  <a:srgbClr val="FF0000"/>
                </a:solidFill>
              </a:rPr>
              <a:t> </a:t>
            </a:r>
            <a:r>
              <a:rPr b="1" spc="-10" dirty="0">
                <a:solidFill>
                  <a:srgbClr val="FF0000"/>
                </a:solidFill>
              </a:rPr>
              <a:t>направленные</a:t>
            </a:r>
            <a:r>
              <a:rPr b="1" spc="-40" dirty="0">
                <a:solidFill>
                  <a:srgbClr val="FF0000"/>
                </a:solidFill>
              </a:rPr>
              <a:t> </a:t>
            </a:r>
            <a:r>
              <a:rPr b="1" dirty="0">
                <a:solidFill>
                  <a:srgbClr val="FF0000"/>
                </a:solidFill>
              </a:rPr>
              <a:t>на</a:t>
            </a:r>
            <a:r>
              <a:rPr b="1" spc="-30" dirty="0">
                <a:solidFill>
                  <a:srgbClr val="FF0000"/>
                </a:solidFill>
              </a:rPr>
              <a:t> </a:t>
            </a:r>
            <a:r>
              <a:rPr b="1" dirty="0">
                <a:solidFill>
                  <a:srgbClr val="FF0000"/>
                </a:solidFill>
              </a:rPr>
              <a:t>достижение</a:t>
            </a:r>
            <a:r>
              <a:rPr b="1" spc="-60" dirty="0">
                <a:solidFill>
                  <a:srgbClr val="FF0000"/>
                </a:solidFill>
              </a:rPr>
              <a:t> </a:t>
            </a:r>
            <a:r>
              <a:rPr b="1" dirty="0">
                <a:solidFill>
                  <a:srgbClr val="FF0000"/>
                </a:solidFill>
              </a:rPr>
              <a:t>целей</a:t>
            </a:r>
            <a:r>
              <a:rPr b="1" spc="-35" dirty="0">
                <a:solidFill>
                  <a:srgbClr val="FF0000"/>
                </a:solidFill>
              </a:rPr>
              <a:t> </a:t>
            </a:r>
            <a:r>
              <a:rPr b="1" spc="-10">
                <a:solidFill>
                  <a:srgbClr val="FF0000"/>
                </a:solidFill>
              </a:rPr>
              <a:t>работодателя</a:t>
            </a:r>
            <a:r>
              <a:rPr b="1" spc="-65">
                <a:solidFill>
                  <a:srgbClr val="FF0000"/>
                </a:solidFill>
              </a:rPr>
              <a:t> </a:t>
            </a:r>
            <a:r>
              <a:rPr b="1" smtClean="0">
                <a:solidFill>
                  <a:srgbClr val="FF0000"/>
                </a:solidFill>
              </a:rPr>
              <a:t>в</a:t>
            </a:r>
            <a:r>
              <a:rPr lang="ru-RU" b="1" spc="-45" dirty="0">
                <a:solidFill>
                  <a:srgbClr val="FF0000"/>
                </a:solidFill>
              </a:rPr>
              <a:t> </a:t>
            </a:r>
            <a:r>
              <a:rPr b="1" smtClean="0">
                <a:solidFill>
                  <a:srgbClr val="FF0000"/>
                </a:solidFill>
              </a:rPr>
              <a:t>области</a:t>
            </a:r>
            <a:r>
              <a:rPr b="1" spc="-45" smtClean="0">
                <a:solidFill>
                  <a:srgbClr val="FF0000"/>
                </a:solidFill>
              </a:rPr>
              <a:t> </a:t>
            </a:r>
            <a:r>
              <a:rPr b="1" spc="-10">
                <a:solidFill>
                  <a:srgbClr val="FF0000"/>
                </a:solidFill>
              </a:rPr>
              <a:t>охраны </a:t>
            </a:r>
            <a:r>
              <a:rPr b="1" spc="-10" smtClean="0">
                <a:solidFill>
                  <a:srgbClr val="FF0000"/>
                </a:solidFill>
              </a:rPr>
              <a:t>труда</a:t>
            </a:r>
            <a:r>
              <a:rPr lang="ru-RU" sz="2000" b="1" spc="-10" smtClean="0">
                <a:solidFill>
                  <a:srgbClr val="FF0000"/>
                </a:solidFill>
              </a:rPr>
              <a:t> </a:t>
            </a:r>
            <a:r>
              <a:rPr lang="ru-RU" sz="1600" b="1" spc="-10" smtClean="0">
                <a:solidFill>
                  <a:srgbClr val="FF0000"/>
                </a:solidFill>
              </a:rPr>
              <a:t>(</a:t>
            </a:r>
            <a:r>
              <a:rPr lang="ru-RU" sz="1600" i="1">
                <a:solidFill>
                  <a:srgbClr val="FF0000"/>
                </a:solidFill>
                <a:latin typeface="Times New Roman" panose="02020603050405020304" pitchFamily="18" charset="0"/>
                <a:cs typeface="Times New Roman" panose="02020603050405020304" pitchFamily="18" charset="0"/>
              </a:rPr>
              <a:t>Процессы</a:t>
            </a:r>
            <a:r>
              <a:rPr lang="ru-RU" sz="1600">
                <a:latin typeface="Times New Roman" panose="02020603050405020304" pitchFamily="18" charset="0"/>
                <a:cs typeface="Times New Roman" panose="02020603050405020304" pitchFamily="18" charset="0"/>
              </a:rPr>
              <a:t>, </a:t>
            </a:r>
            <a:r>
              <a:rPr lang="ru-RU" sz="1600" i="1">
                <a:solidFill>
                  <a:srgbClr val="FF0000"/>
                </a:solidFill>
                <a:latin typeface="Times New Roman" panose="02020603050405020304" pitchFamily="18" charset="0"/>
                <a:cs typeface="Times New Roman" panose="02020603050405020304" pitchFamily="18" charset="0"/>
              </a:rPr>
              <a:t>направленные на обеспечение допуска работника к самостоятельной </a:t>
            </a:r>
            <a:r>
              <a:rPr lang="ru-RU" sz="1600" i="1" smtClean="0">
                <a:solidFill>
                  <a:srgbClr val="FF0000"/>
                </a:solidFill>
                <a:latin typeface="Times New Roman" panose="02020603050405020304" pitchFamily="18" charset="0"/>
                <a:cs typeface="Times New Roman" panose="02020603050405020304" pitchFamily="18" charset="0"/>
              </a:rPr>
              <a:t>работе)</a:t>
            </a:r>
            <a:endParaRPr sz="1600" b="1" i="1" spc="-10" dirty="0">
              <a:solidFill>
                <a:srgbClr val="FF0000"/>
              </a:solidFill>
            </a:endParaRPr>
          </a:p>
        </p:txBody>
      </p:sp>
      <p:sp>
        <p:nvSpPr>
          <p:cNvPr id="3" name="object 3"/>
          <p:cNvSpPr txBox="1"/>
          <p:nvPr/>
        </p:nvSpPr>
        <p:spPr>
          <a:xfrm>
            <a:off x="2314194" y="909066"/>
            <a:ext cx="6249235" cy="454612"/>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23495" rIns="0" bIns="0" rtlCol="0">
            <a:spAutoFit/>
          </a:bodyPr>
          <a:lstStyle/>
          <a:p>
            <a:pPr marL="1792605" marR="170815" lvl="0" indent="-1615440">
              <a:spcBef>
                <a:spcPts val="185"/>
              </a:spcBef>
            </a:pPr>
            <a:r>
              <a:rPr lang="ru-RU" sz="1400" kern="100">
                <a:latin typeface="Times New Roman" panose="02020603050405020304" pitchFamily="18" charset="0"/>
                <a:ea typeface="Lucida Sans Unicode" panose="020B0602030504020204" pitchFamily="34" charset="0"/>
              </a:rPr>
              <a:t>При разработке положения о порядке организации обучения и проверки знаний требований охраны труда необходимо учитывать</a:t>
            </a:r>
            <a:endParaRPr kumimoji="0" sz="1400" b="0" i="0" u="none" strike="noStrike" kern="0" cap="none" spc="0" normalizeH="0" baseline="0" noProof="0">
              <a:ln>
                <a:noFill/>
              </a:ln>
              <a:solidFill>
                <a:sysClr val="windowText" lastClr="000000"/>
              </a:solidFill>
              <a:effectLst/>
              <a:uLnTx/>
              <a:uFillTx/>
              <a:latin typeface="Calibri"/>
              <a:cs typeface="Calibri"/>
            </a:endParaRPr>
          </a:p>
        </p:txBody>
      </p:sp>
      <p:sp>
        <p:nvSpPr>
          <p:cNvPr id="4" name="object 4"/>
          <p:cNvSpPr txBox="1"/>
          <p:nvPr/>
        </p:nvSpPr>
        <p:spPr>
          <a:xfrm>
            <a:off x="2347998" y="1430639"/>
            <a:ext cx="6650294" cy="602729"/>
          </a:xfrm>
          <a:prstGeom prst="rect">
            <a:avLst/>
          </a:prstGeom>
          <a:solidFill>
            <a:srgbClr val="8EB4E3"/>
          </a:solidFill>
          <a:ln w="25907">
            <a:solidFill>
              <a:srgbClr val="385D8A"/>
            </a:solidFill>
          </a:ln>
        </p:spPr>
        <p:txBody>
          <a:bodyPr vert="horz" wrap="square" lIns="0" tIns="22860" rIns="0" bIns="0" rtlCol="0">
            <a:spAutoFit/>
          </a:bodyPr>
          <a:lstStyle/>
          <a:p>
            <a:pPr indent="449580" algn="just">
              <a:spcAft>
                <a:spcPts val="0"/>
              </a:spcAft>
            </a:pPr>
            <a:r>
              <a:rPr lang="ru-RU" sz="1200" kern="100">
                <a:latin typeface="Times New Roman" panose="02020603050405020304" pitchFamily="18" charset="0"/>
                <a:ea typeface="Lucida Sans Unicode" panose="020B0602030504020204" pitchFamily="34" charset="0"/>
                <a:cs typeface="Times New Roman" panose="02020603050405020304" pitchFamily="18" charset="0"/>
              </a:rPr>
              <a:t>-общее положение: в соответствии с чем проводится обучение, формат проведения (инструктажи, обучение, стажировка)  </a:t>
            </a:r>
            <a:endParaRPr lang="ru-RU" sz="900" kern="100">
              <a:latin typeface="Arial" panose="020B0604020202020204" pitchFamily="34" charset="0"/>
              <a:ea typeface="Lucida Sans Unicode" panose="020B0602030504020204" pitchFamily="34" charset="0"/>
              <a:cs typeface="Times New Roman" panose="02020603050405020304" pitchFamily="18" charset="0"/>
            </a:endParaRPr>
          </a:p>
          <a:p>
            <a:pPr marL="433070" marR="245745" lvl="0" indent="-180340" algn="l" defTabSz="914400" rtl="0" eaLnBrk="1" fontAlgn="auto" latinLnBrk="0" hangingPunct="1">
              <a:lnSpc>
                <a:spcPct val="100000"/>
              </a:lnSpc>
              <a:spcBef>
                <a:spcPts val="180"/>
              </a:spcBef>
              <a:spcAft>
                <a:spcPts val="0"/>
              </a:spcAft>
              <a:buClrTx/>
              <a:buSzTx/>
              <a:buFontTx/>
              <a:buNone/>
              <a:tabLst/>
              <a:defRPr/>
            </a:pPr>
            <a:endParaRPr kumimoji="0" sz="1200" b="0" i="0" u="none" strike="noStrike" kern="0" cap="none" spc="0" normalizeH="0" baseline="0" noProof="0">
              <a:ln>
                <a:noFill/>
              </a:ln>
              <a:solidFill>
                <a:sysClr val="windowText" lastClr="000000"/>
              </a:solidFill>
              <a:effectLst/>
              <a:uLnTx/>
              <a:uFillTx/>
              <a:latin typeface="Calibri"/>
              <a:ea typeface="+mn-ea"/>
              <a:cs typeface="Calibri"/>
            </a:endParaRPr>
          </a:p>
        </p:txBody>
      </p:sp>
      <p:sp>
        <p:nvSpPr>
          <p:cNvPr id="6" name="object 6"/>
          <p:cNvSpPr txBox="1"/>
          <p:nvPr/>
        </p:nvSpPr>
        <p:spPr>
          <a:xfrm>
            <a:off x="2303526" y="5304295"/>
            <a:ext cx="6650294" cy="418063"/>
          </a:xfrm>
          <a:prstGeom prst="rect">
            <a:avLst/>
          </a:prstGeom>
          <a:solidFill>
            <a:srgbClr val="8EB4E3"/>
          </a:solidFill>
          <a:ln w="25907">
            <a:solidFill>
              <a:srgbClr val="385D8A"/>
            </a:solidFill>
          </a:ln>
        </p:spPr>
        <p:txBody>
          <a:bodyPr vert="horz" wrap="square" lIns="0" tIns="22860" rIns="0" bIns="0" rtlCol="0">
            <a:spAutoFit/>
          </a:bodyPr>
          <a:lstStyle/>
          <a:p>
            <a:pPr indent="449580" algn="just">
              <a:spcAft>
                <a:spcPts val="0"/>
              </a:spcAft>
            </a:pPr>
            <a:r>
              <a:rPr lang="ru-RU" sz="1200" kern="100">
                <a:latin typeface="Times New Roman" panose="02020603050405020304" pitchFamily="18" charset="0"/>
                <a:ea typeface="Lucida Sans Unicode" panose="020B0602030504020204" pitchFamily="34" charset="0"/>
                <a:cs typeface="Times New Roman" panose="02020603050405020304" pitchFamily="18" charset="0"/>
              </a:rPr>
              <a:t>- планирование обучения (график, периодичность)</a:t>
            </a:r>
            <a:endParaRPr lang="ru-RU" sz="900" kern="100">
              <a:latin typeface="Arial" panose="020B0604020202020204" pitchFamily="34" charset="0"/>
              <a:ea typeface="Lucida Sans Unicode" panose="020B0602030504020204" pitchFamily="34" charset="0"/>
              <a:cs typeface="Times New Roman" panose="02020603050405020304" pitchFamily="18" charset="0"/>
            </a:endParaRPr>
          </a:p>
          <a:p>
            <a:pPr marL="2313940" marR="263525" lvl="0" indent="-2044064" algn="l" defTabSz="914400" rtl="0" eaLnBrk="1" fontAlgn="auto" latinLnBrk="0" hangingPunct="1">
              <a:lnSpc>
                <a:spcPct val="100000"/>
              </a:lnSpc>
              <a:spcBef>
                <a:spcPts val="180"/>
              </a:spcBef>
              <a:spcAft>
                <a:spcPts val="0"/>
              </a:spcAft>
              <a:buClrTx/>
              <a:buSzTx/>
              <a:buFontTx/>
              <a:buNone/>
              <a:tabLst/>
              <a:defRPr/>
            </a:pPr>
            <a:endParaRPr kumimoji="0" sz="1200" b="0" i="0" u="none" strike="noStrike" kern="0" cap="none" spc="0" normalizeH="0" baseline="0" noProof="0">
              <a:ln>
                <a:noFill/>
              </a:ln>
              <a:solidFill>
                <a:sysClr val="windowText" lastClr="000000"/>
              </a:solidFill>
              <a:effectLst/>
              <a:uLnTx/>
              <a:uFillTx/>
              <a:latin typeface="Calibri"/>
              <a:ea typeface="+mn-ea"/>
              <a:cs typeface="Calibri"/>
            </a:endParaRPr>
          </a:p>
        </p:txBody>
      </p:sp>
      <p:sp>
        <p:nvSpPr>
          <p:cNvPr id="7" name="object 7"/>
          <p:cNvSpPr txBox="1"/>
          <p:nvPr/>
        </p:nvSpPr>
        <p:spPr>
          <a:xfrm>
            <a:off x="2347998" y="2115382"/>
            <a:ext cx="6616490" cy="972702"/>
          </a:xfrm>
          <a:prstGeom prst="rect">
            <a:avLst/>
          </a:prstGeom>
          <a:solidFill>
            <a:srgbClr val="8EB4E3"/>
          </a:solidFill>
          <a:ln w="25907">
            <a:solidFill>
              <a:srgbClr val="385D8A"/>
            </a:solidFill>
          </a:ln>
        </p:spPr>
        <p:txBody>
          <a:bodyPr vert="horz" wrap="square" lIns="0" tIns="23495" rIns="0" bIns="0" rtlCol="0">
            <a:spAutoFit/>
          </a:bodyPr>
          <a:lstStyle/>
          <a:p>
            <a:pPr indent="449580" algn="just">
              <a:spcAft>
                <a:spcPts val="0"/>
              </a:spcAft>
            </a:pPr>
            <a:r>
              <a:rPr lang="ru-RU" sz="1200" kern="100">
                <a:latin typeface="Times New Roman" panose="02020603050405020304" pitchFamily="18" charset="0"/>
                <a:ea typeface="Lucida Sans Unicode" panose="020B0602030504020204" pitchFamily="34" charset="0"/>
                <a:cs typeface="Times New Roman" panose="02020603050405020304" pitchFamily="18" charset="0"/>
              </a:rPr>
              <a:t>- порядок организации и проведения инструктажей по ОТ (описание видов инструктажей, периодичность проведения, категория работников, для которых проводятся инструктажи, какие разделы затрагивают, кто проводит, где регистрируются, сроки хранения журналов (листков регистрации), ответственные за проведение целевого инструктажа.</a:t>
            </a:r>
            <a:endParaRPr lang="ru-RU" sz="900" kern="100">
              <a:latin typeface="Arial" panose="020B0604020202020204" pitchFamily="34" charset="0"/>
              <a:ea typeface="Lucida Sans Unicode" panose="020B0602030504020204" pitchFamily="34" charset="0"/>
              <a:cs typeface="Times New Roman" panose="02020603050405020304" pitchFamily="18" charset="0"/>
            </a:endParaRPr>
          </a:p>
          <a:p>
            <a:pPr marL="1591310" marR="314325" lvl="0" indent="-1271270" algn="l" defTabSz="914400" rtl="0" eaLnBrk="1" fontAlgn="auto" latinLnBrk="0" hangingPunct="1">
              <a:lnSpc>
                <a:spcPct val="100000"/>
              </a:lnSpc>
              <a:spcBef>
                <a:spcPts val="185"/>
              </a:spcBef>
              <a:spcAft>
                <a:spcPts val="0"/>
              </a:spcAft>
              <a:buClrTx/>
              <a:buSzTx/>
              <a:buFontTx/>
              <a:buNone/>
              <a:tabLst/>
              <a:defRPr/>
            </a:pPr>
            <a:endParaRPr kumimoji="0" sz="1200" b="0" i="0" u="none" strike="noStrike" kern="0" cap="none" spc="0" normalizeH="0" baseline="0" noProof="0">
              <a:ln>
                <a:noFill/>
              </a:ln>
              <a:solidFill>
                <a:sysClr val="windowText" lastClr="000000"/>
              </a:solidFill>
              <a:effectLst/>
              <a:uLnTx/>
              <a:uFillTx/>
              <a:latin typeface="Calibri"/>
              <a:ea typeface="+mn-ea"/>
              <a:cs typeface="Calibri"/>
            </a:endParaRPr>
          </a:p>
        </p:txBody>
      </p:sp>
      <p:sp>
        <p:nvSpPr>
          <p:cNvPr id="9" name="object 9"/>
          <p:cNvSpPr txBox="1"/>
          <p:nvPr/>
        </p:nvSpPr>
        <p:spPr>
          <a:xfrm>
            <a:off x="2338424" y="3795211"/>
            <a:ext cx="6669762" cy="664926"/>
          </a:xfrm>
          <a:prstGeom prst="rect">
            <a:avLst/>
          </a:prstGeom>
          <a:solidFill>
            <a:srgbClr val="8EB4E3"/>
          </a:solidFill>
          <a:ln w="25907">
            <a:solidFill>
              <a:srgbClr val="385D8A"/>
            </a:solidFill>
          </a:ln>
        </p:spPr>
        <p:txBody>
          <a:bodyPr vert="horz" wrap="square" lIns="0" tIns="114935" rIns="0" bIns="0" rtlCol="0">
            <a:spAutoFit/>
          </a:bodyPr>
          <a:lstStyle/>
          <a:p>
            <a:pPr indent="449580" algn="just">
              <a:spcAft>
                <a:spcPts val="0"/>
              </a:spcAft>
            </a:pPr>
            <a:r>
              <a:rPr lang="ru-RU" sz="1200" kern="100">
                <a:latin typeface="Times New Roman" panose="02020603050405020304" pitchFamily="18" charset="0"/>
                <a:ea typeface="Lucida Sans Unicode" panose="020B0602030504020204" pitchFamily="34" charset="0"/>
                <a:cs typeface="Times New Roman" panose="02020603050405020304" pitchFamily="18" charset="0"/>
              </a:rPr>
              <a:t>- порядок организации и проведения стажировки (описание порядка проведения, категория работников, сроки проведения, назначение ответственных лиц. </a:t>
            </a:r>
            <a:endParaRPr lang="ru-RU" sz="900" kern="100">
              <a:latin typeface="Arial" panose="020B0604020202020204" pitchFamily="34" charset="0"/>
              <a:ea typeface="Lucida Sans Unicode" panose="020B0602030504020204" pitchFamily="34" charset="0"/>
              <a:cs typeface="Times New Roman" panose="02020603050405020304" pitchFamily="18" charset="0"/>
            </a:endParaRPr>
          </a:p>
          <a:p>
            <a:pPr marL="2600325" marR="245110" lvl="0" indent="-2348865">
              <a:lnSpc>
                <a:spcPts val="1440"/>
              </a:lnSpc>
              <a:spcBef>
                <a:spcPts val="35"/>
              </a:spcBef>
              <a:defRPr/>
            </a:pPr>
            <a:endParaRPr lang="ru-RU" sz="1200" kern="0">
              <a:solidFill>
                <a:sysClr val="windowText" lastClr="000000"/>
              </a:solidFill>
              <a:latin typeface="Times New Roman" panose="02020603050405020304" pitchFamily="18" charset="0"/>
              <a:cs typeface="Times New Roman" panose="02020603050405020304" pitchFamily="18" charset="0"/>
            </a:endParaRPr>
          </a:p>
        </p:txBody>
      </p:sp>
      <p:sp>
        <p:nvSpPr>
          <p:cNvPr id="10" name="object 10"/>
          <p:cNvSpPr txBox="1"/>
          <p:nvPr/>
        </p:nvSpPr>
        <p:spPr>
          <a:xfrm>
            <a:off x="2338424" y="4624521"/>
            <a:ext cx="6626064" cy="393056"/>
          </a:xfrm>
          <a:prstGeom prst="rect">
            <a:avLst/>
          </a:prstGeom>
          <a:solidFill>
            <a:srgbClr val="8EB4E3"/>
          </a:solidFill>
          <a:ln w="25907">
            <a:solidFill>
              <a:srgbClr val="385D8A"/>
            </a:solidFill>
          </a:ln>
        </p:spPr>
        <p:txBody>
          <a:bodyPr vert="horz" wrap="square" lIns="0" tIns="23495" rIns="0" bIns="0" rtlCol="0">
            <a:spAutoFit/>
          </a:bodyPr>
          <a:lstStyle/>
          <a:p>
            <a:pPr marL="2325370" marR="421005" lvl="0" indent="-1900555" algn="l" defTabSz="914400" rtl="0" eaLnBrk="1" fontAlgn="auto" latinLnBrk="0" hangingPunct="1">
              <a:lnSpc>
                <a:spcPct val="100000"/>
              </a:lnSpc>
              <a:spcBef>
                <a:spcPts val="185"/>
              </a:spcBef>
              <a:spcAft>
                <a:spcPts val="0"/>
              </a:spcAft>
              <a:buClrTx/>
              <a:buSzTx/>
              <a:buFontTx/>
              <a:buNone/>
              <a:tabLst/>
              <a:defRPr/>
            </a:pPr>
            <a:r>
              <a:rPr kumimoji="0" sz="120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состав</a:t>
            </a:r>
            <a:r>
              <a:rPr kumimoji="0" sz="1200" i="0" u="none" strike="noStrike" kern="0" cap="none" spc="-3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i="0" u="none" strike="noStrike" kern="0" cap="none" spc="-1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комиссии</a:t>
            </a:r>
            <a:r>
              <a:rPr kumimoji="0" sz="1200" i="0" u="none" strike="noStrike" kern="0" cap="none" spc="-4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i="0" u="none" strike="noStrike" kern="0" cap="none" spc="-1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работодателя</a:t>
            </a:r>
            <a:r>
              <a:rPr kumimoji="0" sz="1200" i="0" u="none" strike="noStrike" kern="0" cap="none" spc="-2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по</a:t>
            </a:r>
            <a:r>
              <a:rPr kumimoji="0" sz="1200" i="0" u="none" strike="noStrike" kern="0" cap="none" spc="-1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проверке</a:t>
            </a:r>
            <a:r>
              <a:rPr kumimoji="0" sz="1200" i="0" u="none" strike="noStrike" kern="0" cap="none" spc="-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знаний</a:t>
            </a:r>
            <a:r>
              <a:rPr kumimoji="0" sz="1200" i="0" u="none" strike="noStrike" kern="0" cap="none" spc="-5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требований</a:t>
            </a:r>
            <a:r>
              <a:rPr kumimoji="0" sz="1200" i="0" u="none" strike="noStrike" kern="0" cap="none" spc="-3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охраны</a:t>
            </a:r>
            <a:r>
              <a:rPr kumimoji="0" sz="1200" i="0" u="none" strike="noStrike" kern="0" cap="none" spc="-2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i="0" u="none" strike="noStrike" kern="0" cap="none" spc="-1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труда, регламент</a:t>
            </a:r>
            <a:r>
              <a:rPr kumimoji="0" sz="1200" i="0" u="none" strike="noStrike" kern="0" cap="none" spc="-1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ее</a:t>
            </a:r>
            <a:r>
              <a:rPr kumimoji="0" sz="1200" i="0" u="none" strike="noStrike" kern="0" cap="none" spc="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i="0" u="none" strike="noStrike" kern="0" cap="none" spc="-1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работы</a:t>
            </a:r>
            <a:endParaRPr kumimoji="0" sz="1200" i="0" u="none" strike="noStrike" kern="0" cap="none" spc="0" normalizeH="0" baseline="0" noProof="0">
              <a:ln>
                <a:noFill/>
              </a:ln>
              <a:solidFill>
                <a:sysClr val="windowText" lastClr="000000"/>
              </a:solidFill>
              <a:effectLst/>
              <a:uLnTx/>
              <a:uFillTx/>
              <a:latin typeface="Times New Roman" panose="02020603050405020304" pitchFamily="18" charset="0"/>
              <a:cs typeface="Times New Roman" panose="02020603050405020304" pitchFamily="18" charset="0"/>
            </a:endParaRPr>
          </a:p>
        </p:txBody>
      </p:sp>
      <p:sp>
        <p:nvSpPr>
          <p:cNvPr id="13" name="object 13"/>
          <p:cNvSpPr txBox="1"/>
          <p:nvPr/>
        </p:nvSpPr>
        <p:spPr>
          <a:xfrm>
            <a:off x="2347998" y="3170098"/>
            <a:ext cx="6650294" cy="543097"/>
          </a:xfrm>
          <a:prstGeom prst="rect">
            <a:avLst/>
          </a:prstGeom>
          <a:solidFill>
            <a:srgbClr val="8EB4E3"/>
          </a:solidFill>
          <a:ln w="25907">
            <a:solidFill>
              <a:srgbClr val="385D8A"/>
            </a:solidFill>
          </a:ln>
        </p:spPr>
        <p:txBody>
          <a:bodyPr vert="horz" wrap="square" lIns="0" tIns="4445" rIns="0" bIns="0" rtlCol="0">
            <a:spAutoFit/>
          </a:bodyPr>
          <a:lstStyle/>
          <a:p>
            <a:pPr marL="2600325" marR="245110" indent="-2348865">
              <a:lnSpc>
                <a:spcPts val="1440"/>
              </a:lnSpc>
              <a:spcBef>
                <a:spcPts val="35"/>
              </a:spcBef>
            </a:pPr>
            <a:r>
              <a:rPr lang="ru-RU" sz="1200">
                <a:latin typeface="Times New Roman" panose="02020603050405020304" pitchFamily="18" charset="0"/>
                <a:cs typeface="Times New Roman" panose="02020603050405020304" pitchFamily="18" charset="0"/>
              </a:rPr>
              <a:t>перечень</a:t>
            </a:r>
            <a:r>
              <a:rPr lang="ru-RU" sz="1200" spc="-20">
                <a:latin typeface="Times New Roman" panose="02020603050405020304" pitchFamily="18" charset="0"/>
                <a:cs typeface="Times New Roman" panose="02020603050405020304" pitchFamily="18" charset="0"/>
              </a:rPr>
              <a:t> </a:t>
            </a:r>
            <a:r>
              <a:rPr lang="ru-RU" sz="1200">
                <a:latin typeface="Times New Roman" panose="02020603050405020304" pitchFamily="18" charset="0"/>
                <a:cs typeface="Times New Roman" panose="02020603050405020304" pitchFamily="18" charset="0"/>
              </a:rPr>
              <a:t>профессий</a:t>
            </a:r>
            <a:r>
              <a:rPr lang="ru-RU" sz="1200" spc="-10">
                <a:latin typeface="Times New Roman" panose="02020603050405020304" pitchFamily="18" charset="0"/>
                <a:cs typeface="Times New Roman" panose="02020603050405020304" pitchFamily="18" charset="0"/>
              </a:rPr>
              <a:t> (должностей)</a:t>
            </a:r>
            <a:r>
              <a:rPr lang="ru-RU" sz="1200" spc="-30">
                <a:latin typeface="Times New Roman" panose="02020603050405020304" pitchFamily="18" charset="0"/>
                <a:cs typeface="Times New Roman" panose="02020603050405020304" pitchFamily="18" charset="0"/>
              </a:rPr>
              <a:t> </a:t>
            </a:r>
            <a:r>
              <a:rPr lang="ru-RU" sz="1200">
                <a:latin typeface="Times New Roman" panose="02020603050405020304" pitchFamily="18" charset="0"/>
                <a:cs typeface="Times New Roman" panose="02020603050405020304" pitchFamily="18" charset="0"/>
              </a:rPr>
              <a:t>работников,</a:t>
            </a:r>
            <a:r>
              <a:rPr lang="ru-RU" sz="1200" spc="-20">
                <a:latin typeface="Times New Roman" panose="02020603050405020304" pitchFamily="18" charset="0"/>
                <a:cs typeface="Times New Roman" panose="02020603050405020304" pitchFamily="18" charset="0"/>
              </a:rPr>
              <a:t> </a:t>
            </a:r>
            <a:r>
              <a:rPr lang="ru-RU" sz="1200" spc="-10">
                <a:latin typeface="Times New Roman" panose="02020603050405020304" pitchFamily="18" charset="0"/>
                <a:cs typeface="Times New Roman" panose="02020603050405020304" pitchFamily="18" charset="0"/>
              </a:rPr>
              <a:t>освобожденных</a:t>
            </a:r>
            <a:r>
              <a:rPr lang="ru-RU" sz="1200" spc="-25">
                <a:latin typeface="Times New Roman" panose="02020603050405020304" pitchFamily="18" charset="0"/>
                <a:cs typeface="Times New Roman" panose="02020603050405020304" pitchFamily="18" charset="0"/>
              </a:rPr>
              <a:t> </a:t>
            </a:r>
            <a:r>
              <a:rPr lang="ru-RU" sz="1200">
                <a:latin typeface="Times New Roman" panose="02020603050405020304" pitchFamily="18" charset="0"/>
                <a:cs typeface="Times New Roman" panose="02020603050405020304" pitchFamily="18" charset="0"/>
              </a:rPr>
              <a:t>от </a:t>
            </a:r>
            <a:r>
              <a:rPr lang="ru-RU" sz="1200" spc="-10">
                <a:latin typeface="Times New Roman" panose="02020603050405020304" pitchFamily="18" charset="0"/>
                <a:cs typeface="Times New Roman" panose="02020603050405020304" pitchFamily="18" charset="0"/>
              </a:rPr>
              <a:t>прохождения </a:t>
            </a:r>
            <a:r>
              <a:rPr lang="ru-RU" sz="1200">
                <a:latin typeface="Times New Roman" panose="02020603050405020304" pitchFamily="18" charset="0"/>
                <a:cs typeface="Times New Roman" panose="02020603050405020304" pitchFamily="18" charset="0"/>
              </a:rPr>
              <a:t>первичного</a:t>
            </a:r>
            <a:r>
              <a:rPr lang="ru-RU" sz="1200" spc="-15">
                <a:latin typeface="Times New Roman" panose="02020603050405020304" pitchFamily="18" charset="0"/>
                <a:cs typeface="Times New Roman" panose="02020603050405020304" pitchFamily="18" charset="0"/>
              </a:rPr>
              <a:t> </a:t>
            </a:r>
            <a:r>
              <a:rPr lang="ru-RU" sz="1200" spc="-10">
                <a:latin typeface="Times New Roman" panose="02020603050405020304" pitchFamily="18" charset="0"/>
                <a:cs typeface="Times New Roman" panose="02020603050405020304" pitchFamily="18" charset="0"/>
              </a:rPr>
              <a:t>инструктажа</a:t>
            </a:r>
            <a:r>
              <a:rPr lang="ru-RU" sz="1200" spc="-45">
                <a:latin typeface="Times New Roman" panose="02020603050405020304" pitchFamily="18" charset="0"/>
                <a:cs typeface="Times New Roman" panose="02020603050405020304" pitchFamily="18" charset="0"/>
              </a:rPr>
              <a:t> </a:t>
            </a:r>
            <a:r>
              <a:rPr lang="ru-RU" sz="1200">
                <a:latin typeface="Times New Roman" panose="02020603050405020304" pitchFamily="18" charset="0"/>
                <a:cs typeface="Times New Roman" panose="02020603050405020304" pitchFamily="18" charset="0"/>
              </a:rPr>
              <a:t>на</a:t>
            </a:r>
            <a:r>
              <a:rPr lang="ru-RU" sz="1200" spc="-20">
                <a:latin typeface="Times New Roman" panose="02020603050405020304" pitchFamily="18" charset="0"/>
                <a:cs typeface="Times New Roman" panose="02020603050405020304" pitchFamily="18" charset="0"/>
              </a:rPr>
              <a:t> </a:t>
            </a:r>
            <a:r>
              <a:rPr lang="ru-RU" sz="1200">
                <a:latin typeface="Times New Roman" panose="02020603050405020304" pitchFamily="18" charset="0"/>
                <a:cs typeface="Times New Roman" panose="02020603050405020304" pitchFamily="18" charset="0"/>
              </a:rPr>
              <a:t>рабочем</a:t>
            </a:r>
            <a:r>
              <a:rPr lang="ru-RU" sz="1200" spc="-10">
                <a:latin typeface="Times New Roman" panose="02020603050405020304" pitchFamily="18" charset="0"/>
                <a:cs typeface="Times New Roman" panose="02020603050405020304" pitchFamily="18" charset="0"/>
              </a:rPr>
              <a:t> месте</a:t>
            </a:r>
            <a:endParaRPr lang="ru-RU" sz="1200">
              <a:latin typeface="Times New Roman" panose="02020603050405020304" pitchFamily="18" charset="0"/>
              <a:cs typeface="Times New Roman" panose="02020603050405020304" pitchFamily="18" charset="0"/>
            </a:endParaRPr>
          </a:p>
          <a:p>
            <a:pPr marL="2600325" marR="245110" lvl="0" indent="-2348865" algn="l" defTabSz="914400" rtl="0" eaLnBrk="1" fontAlgn="auto" latinLnBrk="0" hangingPunct="1">
              <a:lnSpc>
                <a:spcPts val="1440"/>
              </a:lnSpc>
              <a:spcBef>
                <a:spcPts val="35"/>
              </a:spcBef>
              <a:spcAft>
                <a:spcPts val="0"/>
              </a:spcAft>
              <a:buClrTx/>
              <a:buSzTx/>
              <a:buFontTx/>
              <a:buNone/>
              <a:tabLst/>
              <a:defRPr/>
            </a:pPr>
            <a:endParaRPr kumimoji="0" sz="1200" i="0" u="none" strike="noStrike" kern="0" cap="none" spc="0" normalizeH="0" baseline="0" noProof="0">
              <a:ln>
                <a:noFill/>
              </a:ln>
              <a:solidFill>
                <a:sysClr val="windowText" lastClr="000000"/>
              </a:solidFill>
              <a:effectLst/>
              <a:uLnTx/>
              <a:uFillTx/>
              <a:latin typeface="Calibri"/>
              <a:cs typeface="Calibri"/>
            </a:endParaRPr>
          </a:p>
        </p:txBody>
      </p:sp>
      <p:grpSp>
        <p:nvGrpSpPr>
          <p:cNvPr id="14" name="object 14"/>
          <p:cNvGrpSpPr/>
          <p:nvPr/>
        </p:nvGrpSpPr>
        <p:grpSpPr>
          <a:xfrm>
            <a:off x="240728" y="2192977"/>
            <a:ext cx="1250315" cy="2618740"/>
            <a:chOff x="240728" y="2192977"/>
            <a:chExt cx="1250315" cy="2618740"/>
          </a:xfrm>
        </p:grpSpPr>
        <p:sp>
          <p:nvSpPr>
            <p:cNvPr id="15" name="object 15"/>
            <p:cNvSpPr/>
            <p:nvPr/>
          </p:nvSpPr>
          <p:spPr>
            <a:xfrm>
              <a:off x="253745" y="2205995"/>
              <a:ext cx="1224280" cy="2592705"/>
            </a:xfrm>
            <a:custGeom>
              <a:avLst/>
              <a:gdLst/>
              <a:ahLst/>
              <a:cxnLst/>
              <a:rect l="l" t="t" r="r" b="b"/>
              <a:pathLst>
                <a:path w="1224280" h="2592704">
                  <a:moveTo>
                    <a:pt x="1019810" y="0"/>
                  </a:moveTo>
                  <a:lnTo>
                    <a:pt x="203961" y="0"/>
                  </a:lnTo>
                  <a:lnTo>
                    <a:pt x="157194" y="5386"/>
                  </a:lnTo>
                  <a:lnTo>
                    <a:pt x="114262" y="20730"/>
                  </a:lnTo>
                  <a:lnTo>
                    <a:pt x="76392" y="44806"/>
                  </a:lnTo>
                  <a:lnTo>
                    <a:pt x="44806" y="76392"/>
                  </a:lnTo>
                  <a:lnTo>
                    <a:pt x="20730" y="114262"/>
                  </a:lnTo>
                  <a:lnTo>
                    <a:pt x="5386" y="157194"/>
                  </a:lnTo>
                  <a:lnTo>
                    <a:pt x="0" y="203962"/>
                  </a:lnTo>
                  <a:lnTo>
                    <a:pt x="0" y="2388349"/>
                  </a:lnTo>
                  <a:lnTo>
                    <a:pt x="5386" y="2435117"/>
                  </a:lnTo>
                  <a:lnTo>
                    <a:pt x="20730" y="2478050"/>
                  </a:lnTo>
                  <a:lnTo>
                    <a:pt x="44806" y="2515923"/>
                  </a:lnTo>
                  <a:lnTo>
                    <a:pt x="76392" y="2547512"/>
                  </a:lnTo>
                  <a:lnTo>
                    <a:pt x="114262" y="2571591"/>
                  </a:lnTo>
                  <a:lnTo>
                    <a:pt x="157194" y="2586936"/>
                  </a:lnTo>
                  <a:lnTo>
                    <a:pt x="203961" y="2592324"/>
                  </a:lnTo>
                  <a:lnTo>
                    <a:pt x="1019810" y="2592324"/>
                  </a:lnTo>
                  <a:lnTo>
                    <a:pt x="1066577" y="2586936"/>
                  </a:lnTo>
                  <a:lnTo>
                    <a:pt x="1109509" y="2571591"/>
                  </a:lnTo>
                  <a:lnTo>
                    <a:pt x="1147379" y="2547512"/>
                  </a:lnTo>
                  <a:lnTo>
                    <a:pt x="1178965" y="2515923"/>
                  </a:lnTo>
                  <a:lnTo>
                    <a:pt x="1203041" y="2478050"/>
                  </a:lnTo>
                  <a:lnTo>
                    <a:pt x="1218385" y="2435117"/>
                  </a:lnTo>
                  <a:lnTo>
                    <a:pt x="1223772" y="2388349"/>
                  </a:lnTo>
                  <a:lnTo>
                    <a:pt x="1223772" y="203962"/>
                  </a:lnTo>
                  <a:lnTo>
                    <a:pt x="1218385" y="157194"/>
                  </a:lnTo>
                  <a:lnTo>
                    <a:pt x="1203041" y="114262"/>
                  </a:lnTo>
                  <a:lnTo>
                    <a:pt x="1178965" y="76392"/>
                  </a:lnTo>
                  <a:lnTo>
                    <a:pt x="1147379" y="44806"/>
                  </a:lnTo>
                  <a:lnTo>
                    <a:pt x="1109509" y="20730"/>
                  </a:lnTo>
                  <a:lnTo>
                    <a:pt x="1066577" y="5386"/>
                  </a:lnTo>
                  <a:lnTo>
                    <a:pt x="1019810" y="0"/>
                  </a:lnTo>
                  <a:close/>
                </a:path>
              </a:pathLst>
            </a:custGeom>
            <a:solidFill>
              <a:srgbClr val="C6D9F1"/>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16" name="object 16"/>
            <p:cNvSpPr/>
            <p:nvPr/>
          </p:nvSpPr>
          <p:spPr>
            <a:xfrm>
              <a:off x="253745" y="2205995"/>
              <a:ext cx="1224280" cy="2592705"/>
            </a:xfrm>
            <a:custGeom>
              <a:avLst/>
              <a:gdLst/>
              <a:ahLst/>
              <a:cxnLst/>
              <a:rect l="l" t="t" r="r" b="b"/>
              <a:pathLst>
                <a:path w="1224280" h="2592704">
                  <a:moveTo>
                    <a:pt x="0" y="203962"/>
                  </a:moveTo>
                  <a:lnTo>
                    <a:pt x="5386" y="157194"/>
                  </a:lnTo>
                  <a:lnTo>
                    <a:pt x="20730" y="114262"/>
                  </a:lnTo>
                  <a:lnTo>
                    <a:pt x="44806" y="76392"/>
                  </a:lnTo>
                  <a:lnTo>
                    <a:pt x="76392" y="44806"/>
                  </a:lnTo>
                  <a:lnTo>
                    <a:pt x="114262" y="20730"/>
                  </a:lnTo>
                  <a:lnTo>
                    <a:pt x="157194" y="5386"/>
                  </a:lnTo>
                  <a:lnTo>
                    <a:pt x="203961" y="0"/>
                  </a:lnTo>
                  <a:lnTo>
                    <a:pt x="1019810" y="0"/>
                  </a:lnTo>
                  <a:lnTo>
                    <a:pt x="1066577" y="5386"/>
                  </a:lnTo>
                  <a:lnTo>
                    <a:pt x="1109509" y="20730"/>
                  </a:lnTo>
                  <a:lnTo>
                    <a:pt x="1147379" y="44806"/>
                  </a:lnTo>
                  <a:lnTo>
                    <a:pt x="1178965" y="76392"/>
                  </a:lnTo>
                  <a:lnTo>
                    <a:pt x="1203041" y="114262"/>
                  </a:lnTo>
                  <a:lnTo>
                    <a:pt x="1218385" y="157194"/>
                  </a:lnTo>
                  <a:lnTo>
                    <a:pt x="1223772" y="203962"/>
                  </a:lnTo>
                  <a:lnTo>
                    <a:pt x="1223772" y="2388349"/>
                  </a:lnTo>
                  <a:lnTo>
                    <a:pt x="1218385" y="2435117"/>
                  </a:lnTo>
                  <a:lnTo>
                    <a:pt x="1203041" y="2478050"/>
                  </a:lnTo>
                  <a:lnTo>
                    <a:pt x="1178965" y="2515923"/>
                  </a:lnTo>
                  <a:lnTo>
                    <a:pt x="1147379" y="2547512"/>
                  </a:lnTo>
                  <a:lnTo>
                    <a:pt x="1109509" y="2571591"/>
                  </a:lnTo>
                  <a:lnTo>
                    <a:pt x="1066577" y="2586936"/>
                  </a:lnTo>
                  <a:lnTo>
                    <a:pt x="1019810" y="2592324"/>
                  </a:lnTo>
                  <a:lnTo>
                    <a:pt x="203961" y="2592324"/>
                  </a:lnTo>
                  <a:lnTo>
                    <a:pt x="157194" y="2586936"/>
                  </a:lnTo>
                  <a:lnTo>
                    <a:pt x="114262" y="2571591"/>
                  </a:lnTo>
                  <a:lnTo>
                    <a:pt x="76392" y="2547512"/>
                  </a:lnTo>
                  <a:lnTo>
                    <a:pt x="44806" y="2515923"/>
                  </a:lnTo>
                  <a:lnTo>
                    <a:pt x="20730" y="2478050"/>
                  </a:lnTo>
                  <a:lnTo>
                    <a:pt x="5386" y="2435117"/>
                  </a:lnTo>
                  <a:lnTo>
                    <a:pt x="0" y="2388349"/>
                  </a:lnTo>
                  <a:lnTo>
                    <a:pt x="0" y="203962"/>
                  </a:lnTo>
                  <a:close/>
                </a:path>
              </a:pathLst>
            </a:custGeom>
            <a:ln w="25907">
              <a:solidFill>
                <a:srgbClr val="385D8A"/>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grpSp>
      <p:sp>
        <p:nvSpPr>
          <p:cNvPr id="17" name="object 17"/>
          <p:cNvSpPr txBox="1"/>
          <p:nvPr/>
        </p:nvSpPr>
        <p:spPr>
          <a:xfrm>
            <a:off x="404039" y="3021963"/>
            <a:ext cx="920750" cy="939800"/>
          </a:xfrm>
          <a:prstGeom prst="rect">
            <a:avLst/>
          </a:prstGeom>
        </p:spPr>
        <p:txBody>
          <a:bodyPr vert="horz" wrap="square" lIns="0" tIns="12700" rIns="0" bIns="0" rtlCol="0">
            <a:spAutoFit/>
          </a:bodyPr>
          <a:lstStyle/>
          <a:p>
            <a:pPr marL="12065" marR="5080" lvl="0" indent="0" algn="ctr" defTabSz="914400" rtl="0" eaLnBrk="1" fontAlgn="auto" latinLnBrk="0" hangingPunct="1">
              <a:lnSpc>
                <a:spcPct val="100000"/>
              </a:lnSpc>
              <a:spcBef>
                <a:spcPts val="100"/>
              </a:spcBef>
              <a:spcAft>
                <a:spcPts val="0"/>
              </a:spcAft>
              <a:buClrTx/>
              <a:buSzTx/>
              <a:buFontTx/>
              <a:buNone/>
              <a:tabLst/>
              <a:defRPr/>
            </a:pPr>
            <a:r>
              <a:rPr kumimoji="0" lang="ru-RU" sz="1200" b="1" i="0" u="none" strike="noStrike" kern="0" cap="none" spc="0" normalizeH="0" baseline="0" noProof="0" dirty="0">
                <a:ln>
                  <a:noFill/>
                </a:ln>
                <a:solidFill>
                  <a:sysClr val="windowText" lastClr="000000"/>
                </a:solidFill>
                <a:effectLst/>
                <a:uLnTx/>
                <a:uFillTx/>
                <a:latin typeface="Calibri"/>
                <a:ea typeface="+mn-ea"/>
                <a:cs typeface="Calibri"/>
              </a:rPr>
              <a:t>В</a:t>
            </a:r>
            <a:r>
              <a:rPr kumimoji="0" sz="1200" b="1" i="0" u="none" strike="noStrike" kern="0" cap="none" spc="0" normalizeH="0" baseline="0" noProof="0" smtClean="0">
                <a:ln>
                  <a:noFill/>
                </a:ln>
                <a:solidFill>
                  <a:sysClr val="windowText" lastClr="000000"/>
                </a:solidFill>
                <a:effectLst/>
                <a:uLnTx/>
                <a:uFillTx/>
                <a:latin typeface="Calibri"/>
                <a:ea typeface="+mn-ea"/>
                <a:cs typeface="Calibri"/>
              </a:rPr>
              <a:t>)</a:t>
            </a:r>
            <a:r>
              <a:rPr kumimoji="0" sz="1200" b="1" i="0" u="none" strike="noStrike" kern="0" cap="none" spc="5" normalizeH="0" baseline="0" noProof="0" smtClean="0">
                <a:ln>
                  <a:noFill/>
                </a:ln>
                <a:solidFill>
                  <a:sysClr val="windowText" lastClr="000000"/>
                </a:solidFill>
                <a:effectLst/>
                <a:uLnTx/>
                <a:uFillTx/>
                <a:latin typeface="Calibri"/>
                <a:ea typeface="+mn-ea"/>
                <a:cs typeface="Calibri"/>
              </a:rPr>
              <a:t> </a:t>
            </a:r>
            <a:r>
              <a:rPr kumimoji="0" sz="1200" b="1" i="0" u="none" strike="noStrike" kern="0" cap="none" spc="-10" normalizeH="0" baseline="0" noProof="0" dirty="0">
                <a:ln>
                  <a:noFill/>
                </a:ln>
                <a:solidFill>
                  <a:sysClr val="windowText" lastClr="000000"/>
                </a:solidFill>
                <a:effectLst/>
                <a:uLnTx/>
                <a:uFillTx/>
                <a:latin typeface="Calibri"/>
                <a:ea typeface="+mn-ea"/>
                <a:cs typeface="Calibri"/>
              </a:rPr>
              <a:t>процедура подготовки работников </a:t>
            </a:r>
            <a:r>
              <a:rPr kumimoji="0" sz="1200" b="1" i="0" u="none" strike="noStrike" kern="0" cap="none" spc="0" normalizeH="0" baseline="0" noProof="0" dirty="0">
                <a:ln>
                  <a:noFill/>
                </a:ln>
                <a:solidFill>
                  <a:sysClr val="windowText" lastClr="000000"/>
                </a:solidFill>
                <a:effectLst/>
                <a:uLnTx/>
                <a:uFillTx/>
                <a:latin typeface="Calibri"/>
                <a:ea typeface="+mn-ea"/>
                <a:cs typeface="Calibri"/>
              </a:rPr>
              <a:t>по</a:t>
            </a:r>
            <a:r>
              <a:rPr kumimoji="0" sz="1200" b="1" i="0" u="none" strike="noStrike" kern="0" cap="none" spc="-15" normalizeH="0" baseline="0" noProof="0" dirty="0">
                <a:ln>
                  <a:noFill/>
                </a:ln>
                <a:solidFill>
                  <a:sysClr val="windowText" lastClr="000000"/>
                </a:solidFill>
                <a:effectLst/>
                <a:uLnTx/>
                <a:uFillTx/>
                <a:latin typeface="Calibri"/>
                <a:ea typeface="+mn-ea"/>
                <a:cs typeface="Calibri"/>
              </a:rPr>
              <a:t> </a:t>
            </a:r>
            <a:r>
              <a:rPr kumimoji="0" sz="1200" b="1" i="0" u="none" strike="noStrike" kern="0" cap="none" spc="-10" normalizeH="0" baseline="0" noProof="0" dirty="0">
                <a:ln>
                  <a:noFill/>
                </a:ln>
                <a:solidFill>
                  <a:sysClr val="windowText" lastClr="000000"/>
                </a:solidFill>
                <a:effectLst/>
                <a:uLnTx/>
                <a:uFillTx/>
                <a:latin typeface="Calibri"/>
                <a:ea typeface="+mn-ea"/>
                <a:cs typeface="Calibri"/>
              </a:rPr>
              <a:t>охране труда</a:t>
            </a:r>
            <a:endParaRPr kumimoji="0" sz="1200" b="0" i="0" u="none" strike="noStrike" kern="0" cap="none" spc="0" normalizeH="0" baseline="0" noProof="0">
              <a:ln>
                <a:noFill/>
              </a:ln>
              <a:solidFill>
                <a:sysClr val="windowText" lastClr="000000"/>
              </a:solidFill>
              <a:effectLst/>
              <a:uLnTx/>
              <a:uFillTx/>
              <a:latin typeface="Calibri"/>
              <a:ea typeface="+mn-ea"/>
              <a:cs typeface="Calibri"/>
            </a:endParaRPr>
          </a:p>
        </p:txBody>
      </p:sp>
      <p:grpSp>
        <p:nvGrpSpPr>
          <p:cNvPr id="18" name="object 18"/>
          <p:cNvGrpSpPr/>
          <p:nvPr/>
        </p:nvGrpSpPr>
        <p:grpSpPr>
          <a:xfrm>
            <a:off x="94249" y="685142"/>
            <a:ext cx="2117090" cy="1417320"/>
            <a:chOff x="94249" y="685142"/>
            <a:chExt cx="2117090" cy="1417320"/>
          </a:xfrm>
        </p:grpSpPr>
        <p:sp>
          <p:nvSpPr>
            <p:cNvPr id="19" name="object 19"/>
            <p:cNvSpPr/>
            <p:nvPr/>
          </p:nvSpPr>
          <p:spPr>
            <a:xfrm>
              <a:off x="107203" y="698096"/>
              <a:ext cx="2091055" cy="1210945"/>
            </a:xfrm>
            <a:custGeom>
              <a:avLst/>
              <a:gdLst/>
              <a:ahLst/>
              <a:cxnLst/>
              <a:rect l="l" t="t" r="r" b="b"/>
              <a:pathLst>
                <a:path w="2091055" h="1210945">
                  <a:moveTo>
                    <a:pt x="1277429" y="0"/>
                  </a:moveTo>
                  <a:lnTo>
                    <a:pt x="1231262" y="3788"/>
                  </a:lnTo>
                  <a:lnTo>
                    <a:pt x="1187444" y="15353"/>
                  </a:lnTo>
                  <a:lnTo>
                    <a:pt x="1147675" y="34246"/>
                  </a:lnTo>
                  <a:lnTo>
                    <a:pt x="1113652" y="60019"/>
                  </a:lnTo>
                  <a:lnTo>
                    <a:pt x="1087074" y="92223"/>
                  </a:lnTo>
                  <a:lnTo>
                    <a:pt x="1073323" y="82279"/>
                  </a:lnTo>
                  <a:lnTo>
                    <a:pt x="1027181" y="57526"/>
                  </a:lnTo>
                  <a:lnTo>
                    <a:pt x="978849" y="41932"/>
                  </a:lnTo>
                  <a:lnTo>
                    <a:pt x="929075" y="34481"/>
                  </a:lnTo>
                  <a:lnTo>
                    <a:pt x="879262" y="34834"/>
                  </a:lnTo>
                  <a:lnTo>
                    <a:pt x="830809" y="42653"/>
                  </a:lnTo>
                  <a:lnTo>
                    <a:pt x="785119" y="57598"/>
                  </a:lnTo>
                  <a:lnTo>
                    <a:pt x="743594" y="79331"/>
                  </a:lnTo>
                  <a:lnTo>
                    <a:pt x="707634" y="107512"/>
                  </a:lnTo>
                  <a:lnTo>
                    <a:pt x="678642" y="141803"/>
                  </a:lnTo>
                  <a:lnTo>
                    <a:pt x="629575" y="123275"/>
                  </a:lnTo>
                  <a:lnTo>
                    <a:pt x="577654" y="111489"/>
                  </a:lnTo>
                  <a:lnTo>
                    <a:pt x="523982" y="106617"/>
                  </a:lnTo>
                  <a:lnTo>
                    <a:pt x="469664" y="108834"/>
                  </a:lnTo>
                  <a:lnTo>
                    <a:pt x="417781" y="117801"/>
                  </a:lnTo>
                  <a:lnTo>
                    <a:pt x="369685" y="132805"/>
                  </a:lnTo>
                  <a:lnTo>
                    <a:pt x="325951" y="153250"/>
                  </a:lnTo>
                  <a:lnTo>
                    <a:pt x="287153" y="178540"/>
                  </a:lnTo>
                  <a:lnTo>
                    <a:pt x="253867" y="208077"/>
                  </a:lnTo>
                  <a:lnTo>
                    <a:pt x="226668" y="241265"/>
                  </a:lnTo>
                  <a:lnTo>
                    <a:pt x="206132" y="277508"/>
                  </a:lnTo>
                  <a:lnTo>
                    <a:pt x="192834" y="316208"/>
                  </a:lnTo>
                  <a:lnTo>
                    <a:pt x="187348" y="356770"/>
                  </a:lnTo>
                  <a:lnTo>
                    <a:pt x="190251" y="398597"/>
                  </a:lnTo>
                  <a:lnTo>
                    <a:pt x="188499" y="402369"/>
                  </a:lnTo>
                  <a:lnTo>
                    <a:pt x="140223" y="410956"/>
                  </a:lnTo>
                  <a:lnTo>
                    <a:pt x="96378" y="427982"/>
                  </a:lnTo>
                  <a:lnTo>
                    <a:pt x="58673" y="452576"/>
                  </a:lnTo>
                  <a:lnTo>
                    <a:pt x="28821" y="483865"/>
                  </a:lnTo>
                  <a:lnTo>
                    <a:pt x="7083" y="525067"/>
                  </a:lnTo>
                  <a:lnTo>
                    <a:pt x="0" y="567874"/>
                  </a:lnTo>
                  <a:lnTo>
                    <a:pt x="6857" y="610114"/>
                  </a:lnTo>
                  <a:lnTo>
                    <a:pt x="26939" y="649614"/>
                  </a:lnTo>
                  <a:lnTo>
                    <a:pt x="59531" y="684202"/>
                  </a:lnTo>
                  <a:lnTo>
                    <a:pt x="103917" y="711703"/>
                  </a:lnTo>
                  <a:lnTo>
                    <a:pt x="76352" y="740636"/>
                  </a:lnTo>
                  <a:lnTo>
                    <a:pt x="57585" y="773189"/>
                  </a:lnTo>
                  <a:lnTo>
                    <a:pt x="48122" y="808149"/>
                  </a:lnTo>
                  <a:lnTo>
                    <a:pt x="48468" y="844304"/>
                  </a:lnTo>
                  <a:lnTo>
                    <a:pt x="59627" y="881545"/>
                  </a:lnTo>
                  <a:lnTo>
                    <a:pt x="80541" y="914747"/>
                  </a:lnTo>
                  <a:lnTo>
                    <a:pt x="109807" y="943036"/>
                  </a:lnTo>
                  <a:lnTo>
                    <a:pt x="146022" y="965540"/>
                  </a:lnTo>
                  <a:lnTo>
                    <a:pt x="187780" y="981386"/>
                  </a:lnTo>
                  <a:lnTo>
                    <a:pt x="233678" y="989703"/>
                  </a:lnTo>
                  <a:lnTo>
                    <a:pt x="282313" y="989617"/>
                  </a:lnTo>
                  <a:lnTo>
                    <a:pt x="286263" y="994939"/>
                  </a:lnTo>
                  <a:lnTo>
                    <a:pt x="315265" y="1027895"/>
                  </a:lnTo>
                  <a:lnTo>
                    <a:pt x="348786" y="1056790"/>
                  </a:lnTo>
                  <a:lnTo>
                    <a:pt x="386214" y="1081503"/>
                  </a:lnTo>
                  <a:lnTo>
                    <a:pt x="426941" y="1101914"/>
                  </a:lnTo>
                  <a:lnTo>
                    <a:pt x="470355" y="1117903"/>
                  </a:lnTo>
                  <a:lnTo>
                    <a:pt x="515847" y="1129349"/>
                  </a:lnTo>
                  <a:lnTo>
                    <a:pt x="562808" y="1136132"/>
                  </a:lnTo>
                  <a:lnTo>
                    <a:pt x="610626" y="1138132"/>
                  </a:lnTo>
                  <a:lnTo>
                    <a:pt x="658692" y="1135228"/>
                  </a:lnTo>
                  <a:lnTo>
                    <a:pt x="706396" y="1127300"/>
                  </a:lnTo>
                  <a:lnTo>
                    <a:pt x="753127" y="1114228"/>
                  </a:lnTo>
                  <a:lnTo>
                    <a:pt x="798276" y="1095891"/>
                  </a:lnTo>
                  <a:lnTo>
                    <a:pt x="833431" y="1130598"/>
                  </a:lnTo>
                  <a:lnTo>
                    <a:pt x="875269" y="1159823"/>
                  </a:lnTo>
                  <a:lnTo>
                    <a:pt x="922790" y="1182980"/>
                  </a:lnTo>
                  <a:lnTo>
                    <a:pt x="974997" y="1199485"/>
                  </a:lnTo>
                  <a:lnTo>
                    <a:pt x="1026895" y="1208385"/>
                  </a:lnTo>
                  <a:lnTo>
                    <a:pt x="1078536" y="1210534"/>
                  </a:lnTo>
                  <a:lnTo>
                    <a:pt x="1129083" y="1206287"/>
                  </a:lnTo>
                  <a:lnTo>
                    <a:pt x="1177697" y="1195998"/>
                  </a:lnTo>
                  <a:lnTo>
                    <a:pt x="1223541" y="1180022"/>
                  </a:lnTo>
                  <a:lnTo>
                    <a:pt x="1265777" y="1158714"/>
                  </a:lnTo>
                  <a:lnTo>
                    <a:pt x="1303568" y="1132427"/>
                  </a:lnTo>
                  <a:lnTo>
                    <a:pt x="1336076" y="1101518"/>
                  </a:lnTo>
                  <a:lnTo>
                    <a:pt x="1362463" y="1066339"/>
                  </a:lnTo>
                  <a:lnTo>
                    <a:pt x="1381892" y="1027247"/>
                  </a:lnTo>
                  <a:lnTo>
                    <a:pt x="1415885" y="1041505"/>
                  </a:lnTo>
                  <a:lnTo>
                    <a:pt x="1451869" y="1051909"/>
                  </a:lnTo>
                  <a:lnTo>
                    <a:pt x="1489320" y="1058339"/>
                  </a:lnTo>
                  <a:lnTo>
                    <a:pt x="1527714" y="1060674"/>
                  </a:lnTo>
                  <a:lnTo>
                    <a:pt x="1578004" y="1057442"/>
                  </a:lnTo>
                  <a:lnTo>
                    <a:pt x="1625408" y="1047505"/>
                  </a:lnTo>
                  <a:lnTo>
                    <a:pt x="1669128" y="1031482"/>
                  </a:lnTo>
                  <a:lnTo>
                    <a:pt x="1708370" y="1009989"/>
                  </a:lnTo>
                  <a:lnTo>
                    <a:pt x="1742336" y="983645"/>
                  </a:lnTo>
                  <a:lnTo>
                    <a:pt x="1770233" y="953065"/>
                  </a:lnTo>
                  <a:lnTo>
                    <a:pt x="1791263" y="918869"/>
                  </a:lnTo>
                  <a:lnTo>
                    <a:pt x="1804630" y="881673"/>
                  </a:lnTo>
                  <a:lnTo>
                    <a:pt x="1809539" y="842094"/>
                  </a:lnTo>
                  <a:lnTo>
                    <a:pt x="1850693" y="835301"/>
                  </a:lnTo>
                  <a:lnTo>
                    <a:pt x="1890246" y="824455"/>
                  </a:lnTo>
                  <a:lnTo>
                    <a:pt x="1927720" y="809717"/>
                  </a:lnTo>
                  <a:lnTo>
                    <a:pt x="1962638" y="791243"/>
                  </a:lnTo>
                  <a:lnTo>
                    <a:pt x="2002150" y="763046"/>
                  </a:lnTo>
                  <a:lnTo>
                    <a:pt x="2034550" y="731079"/>
                  </a:lnTo>
                  <a:lnTo>
                    <a:pt x="2059715" y="696089"/>
                  </a:lnTo>
                  <a:lnTo>
                    <a:pt x="2077521" y="658820"/>
                  </a:lnTo>
                  <a:lnTo>
                    <a:pt x="2087844" y="620019"/>
                  </a:lnTo>
                  <a:lnTo>
                    <a:pt x="2090560" y="580430"/>
                  </a:lnTo>
                  <a:lnTo>
                    <a:pt x="2085544" y="540800"/>
                  </a:lnTo>
                  <a:lnTo>
                    <a:pt x="2072674" y="501874"/>
                  </a:lnTo>
                  <a:lnTo>
                    <a:pt x="2051825" y="464397"/>
                  </a:lnTo>
                  <a:lnTo>
                    <a:pt x="2022874" y="429116"/>
                  </a:lnTo>
                  <a:lnTo>
                    <a:pt x="2026262" y="422554"/>
                  </a:lnTo>
                  <a:lnTo>
                    <a:pt x="2029359" y="415903"/>
                  </a:lnTo>
                  <a:lnTo>
                    <a:pt x="2032163" y="409168"/>
                  </a:lnTo>
                  <a:lnTo>
                    <a:pt x="2034672" y="402357"/>
                  </a:lnTo>
                  <a:lnTo>
                    <a:pt x="2043268" y="361655"/>
                  </a:lnTo>
                  <a:lnTo>
                    <a:pt x="2041488" y="321639"/>
                  </a:lnTo>
                  <a:lnTo>
                    <a:pt x="2030062" y="283316"/>
                  </a:lnTo>
                  <a:lnTo>
                    <a:pt x="2009717" y="247690"/>
                  </a:lnTo>
                  <a:lnTo>
                    <a:pt x="1981180" y="215766"/>
                  </a:lnTo>
                  <a:lnTo>
                    <a:pt x="1945179" y="188551"/>
                  </a:lnTo>
                  <a:lnTo>
                    <a:pt x="1902442" y="167050"/>
                  </a:lnTo>
                  <a:lnTo>
                    <a:pt x="1853697" y="152268"/>
                  </a:lnTo>
                  <a:lnTo>
                    <a:pt x="1843083" y="121462"/>
                  </a:lnTo>
                  <a:lnTo>
                    <a:pt x="1803014" y="66765"/>
                  </a:lnTo>
                  <a:lnTo>
                    <a:pt x="1735286" y="22894"/>
                  </a:lnTo>
                  <a:lnTo>
                    <a:pt x="1692827" y="8685"/>
                  </a:lnTo>
                  <a:lnTo>
                    <a:pt x="1648415" y="1389"/>
                  </a:lnTo>
                  <a:lnTo>
                    <a:pt x="1603379" y="919"/>
                  </a:lnTo>
                  <a:lnTo>
                    <a:pt x="1559049" y="7189"/>
                  </a:lnTo>
                  <a:lnTo>
                    <a:pt x="1516756" y="20114"/>
                  </a:lnTo>
                  <a:lnTo>
                    <a:pt x="1477830" y="39605"/>
                  </a:lnTo>
                  <a:lnTo>
                    <a:pt x="1443601" y="65578"/>
                  </a:lnTo>
                  <a:lnTo>
                    <a:pt x="1427916" y="51129"/>
                  </a:lnTo>
                  <a:lnTo>
                    <a:pt x="1410300" y="38229"/>
                  </a:lnTo>
                  <a:lnTo>
                    <a:pt x="1390940" y="26995"/>
                  </a:lnTo>
                  <a:lnTo>
                    <a:pt x="1370018" y="17547"/>
                  </a:lnTo>
                  <a:lnTo>
                    <a:pt x="1324247" y="4436"/>
                  </a:lnTo>
                  <a:lnTo>
                    <a:pt x="1277429" y="0"/>
                  </a:lnTo>
                  <a:close/>
                </a:path>
              </a:pathLst>
            </a:custGeom>
            <a:solidFill>
              <a:srgbClr val="4F81BD"/>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pic>
          <p:nvPicPr>
            <p:cNvPr id="20" name="object 20"/>
            <p:cNvPicPr/>
            <p:nvPr/>
          </p:nvPicPr>
          <p:blipFill>
            <a:blip r:embed="rId2" cstate="print"/>
            <a:stretch>
              <a:fillRect/>
            </a:stretch>
          </p:blipFill>
          <p:spPr>
            <a:xfrm>
              <a:off x="674488" y="1813695"/>
              <a:ext cx="225360" cy="275416"/>
            </a:xfrm>
            <a:prstGeom prst="rect">
              <a:avLst/>
            </a:prstGeom>
          </p:spPr>
        </p:pic>
        <p:sp>
          <p:nvSpPr>
            <p:cNvPr id="21" name="object 21"/>
            <p:cNvSpPr/>
            <p:nvPr/>
          </p:nvSpPr>
          <p:spPr>
            <a:xfrm>
              <a:off x="107203" y="698096"/>
              <a:ext cx="2091055" cy="1210945"/>
            </a:xfrm>
            <a:custGeom>
              <a:avLst/>
              <a:gdLst/>
              <a:ahLst/>
              <a:cxnLst/>
              <a:rect l="l" t="t" r="r" b="b"/>
              <a:pathLst>
                <a:path w="2091055" h="1210945">
                  <a:moveTo>
                    <a:pt x="190251" y="398597"/>
                  </a:moveTo>
                  <a:lnTo>
                    <a:pt x="187348" y="356770"/>
                  </a:lnTo>
                  <a:lnTo>
                    <a:pt x="192834" y="316208"/>
                  </a:lnTo>
                  <a:lnTo>
                    <a:pt x="206132" y="277508"/>
                  </a:lnTo>
                  <a:lnTo>
                    <a:pt x="226668" y="241265"/>
                  </a:lnTo>
                  <a:lnTo>
                    <a:pt x="253867" y="208077"/>
                  </a:lnTo>
                  <a:lnTo>
                    <a:pt x="287153" y="178540"/>
                  </a:lnTo>
                  <a:lnTo>
                    <a:pt x="325951" y="153250"/>
                  </a:lnTo>
                  <a:lnTo>
                    <a:pt x="369685" y="132805"/>
                  </a:lnTo>
                  <a:lnTo>
                    <a:pt x="417781" y="117801"/>
                  </a:lnTo>
                  <a:lnTo>
                    <a:pt x="469664" y="108834"/>
                  </a:lnTo>
                  <a:lnTo>
                    <a:pt x="523982" y="106617"/>
                  </a:lnTo>
                  <a:lnTo>
                    <a:pt x="577654" y="111489"/>
                  </a:lnTo>
                  <a:lnTo>
                    <a:pt x="629575" y="123275"/>
                  </a:lnTo>
                  <a:lnTo>
                    <a:pt x="678642" y="141803"/>
                  </a:lnTo>
                  <a:lnTo>
                    <a:pt x="707634" y="107512"/>
                  </a:lnTo>
                  <a:lnTo>
                    <a:pt x="743594" y="79331"/>
                  </a:lnTo>
                  <a:lnTo>
                    <a:pt x="785119" y="57598"/>
                  </a:lnTo>
                  <a:lnTo>
                    <a:pt x="830809" y="42653"/>
                  </a:lnTo>
                  <a:lnTo>
                    <a:pt x="879262" y="34834"/>
                  </a:lnTo>
                  <a:lnTo>
                    <a:pt x="929075" y="34481"/>
                  </a:lnTo>
                  <a:lnTo>
                    <a:pt x="978849" y="41932"/>
                  </a:lnTo>
                  <a:lnTo>
                    <a:pt x="1027181" y="57526"/>
                  </a:lnTo>
                  <a:lnTo>
                    <a:pt x="1073323" y="82279"/>
                  </a:lnTo>
                  <a:lnTo>
                    <a:pt x="1087074" y="92223"/>
                  </a:lnTo>
                  <a:lnTo>
                    <a:pt x="1113652" y="60019"/>
                  </a:lnTo>
                  <a:lnTo>
                    <a:pt x="1147675" y="34246"/>
                  </a:lnTo>
                  <a:lnTo>
                    <a:pt x="1187444" y="15353"/>
                  </a:lnTo>
                  <a:lnTo>
                    <a:pt x="1231262" y="3788"/>
                  </a:lnTo>
                  <a:lnTo>
                    <a:pt x="1277429" y="0"/>
                  </a:lnTo>
                  <a:lnTo>
                    <a:pt x="1324247" y="4436"/>
                  </a:lnTo>
                  <a:lnTo>
                    <a:pt x="1370018" y="17547"/>
                  </a:lnTo>
                  <a:lnTo>
                    <a:pt x="1410300" y="38229"/>
                  </a:lnTo>
                  <a:lnTo>
                    <a:pt x="1443601" y="65578"/>
                  </a:lnTo>
                  <a:lnTo>
                    <a:pt x="1477830" y="39605"/>
                  </a:lnTo>
                  <a:lnTo>
                    <a:pt x="1516756" y="20114"/>
                  </a:lnTo>
                  <a:lnTo>
                    <a:pt x="1559049" y="7189"/>
                  </a:lnTo>
                  <a:lnTo>
                    <a:pt x="1603379" y="919"/>
                  </a:lnTo>
                  <a:lnTo>
                    <a:pt x="1648415" y="1389"/>
                  </a:lnTo>
                  <a:lnTo>
                    <a:pt x="1692827" y="8685"/>
                  </a:lnTo>
                  <a:lnTo>
                    <a:pt x="1735286" y="22894"/>
                  </a:lnTo>
                  <a:lnTo>
                    <a:pt x="1774462" y="44102"/>
                  </a:lnTo>
                  <a:lnTo>
                    <a:pt x="1826038" y="92756"/>
                  </a:lnTo>
                  <a:lnTo>
                    <a:pt x="1853697" y="152268"/>
                  </a:lnTo>
                  <a:lnTo>
                    <a:pt x="1902442" y="167050"/>
                  </a:lnTo>
                  <a:lnTo>
                    <a:pt x="1945179" y="188551"/>
                  </a:lnTo>
                  <a:lnTo>
                    <a:pt x="1981180" y="215766"/>
                  </a:lnTo>
                  <a:lnTo>
                    <a:pt x="2009717" y="247690"/>
                  </a:lnTo>
                  <a:lnTo>
                    <a:pt x="2030062" y="283316"/>
                  </a:lnTo>
                  <a:lnTo>
                    <a:pt x="2041488" y="321639"/>
                  </a:lnTo>
                  <a:lnTo>
                    <a:pt x="2043268" y="361655"/>
                  </a:lnTo>
                  <a:lnTo>
                    <a:pt x="2034672" y="402357"/>
                  </a:lnTo>
                  <a:lnTo>
                    <a:pt x="2032163" y="409168"/>
                  </a:lnTo>
                  <a:lnTo>
                    <a:pt x="2029359" y="415903"/>
                  </a:lnTo>
                  <a:lnTo>
                    <a:pt x="2026262" y="422554"/>
                  </a:lnTo>
                  <a:lnTo>
                    <a:pt x="2022874" y="429116"/>
                  </a:lnTo>
                  <a:lnTo>
                    <a:pt x="2051825" y="464397"/>
                  </a:lnTo>
                  <a:lnTo>
                    <a:pt x="2072674" y="501874"/>
                  </a:lnTo>
                  <a:lnTo>
                    <a:pt x="2085544" y="540800"/>
                  </a:lnTo>
                  <a:lnTo>
                    <a:pt x="2090560" y="580430"/>
                  </a:lnTo>
                  <a:lnTo>
                    <a:pt x="2087844" y="620019"/>
                  </a:lnTo>
                  <a:lnTo>
                    <a:pt x="2077521" y="658820"/>
                  </a:lnTo>
                  <a:lnTo>
                    <a:pt x="2059715" y="696089"/>
                  </a:lnTo>
                  <a:lnTo>
                    <a:pt x="2034550" y="731079"/>
                  </a:lnTo>
                  <a:lnTo>
                    <a:pt x="2002150" y="763046"/>
                  </a:lnTo>
                  <a:lnTo>
                    <a:pt x="1962638" y="791243"/>
                  </a:lnTo>
                  <a:lnTo>
                    <a:pt x="1927720" y="809717"/>
                  </a:lnTo>
                  <a:lnTo>
                    <a:pt x="1890246" y="824455"/>
                  </a:lnTo>
                  <a:lnTo>
                    <a:pt x="1850693" y="835301"/>
                  </a:lnTo>
                  <a:lnTo>
                    <a:pt x="1809539" y="842094"/>
                  </a:lnTo>
                  <a:lnTo>
                    <a:pt x="1804630" y="881673"/>
                  </a:lnTo>
                  <a:lnTo>
                    <a:pt x="1791263" y="918869"/>
                  </a:lnTo>
                  <a:lnTo>
                    <a:pt x="1770233" y="953065"/>
                  </a:lnTo>
                  <a:lnTo>
                    <a:pt x="1742336" y="983645"/>
                  </a:lnTo>
                  <a:lnTo>
                    <a:pt x="1708370" y="1009989"/>
                  </a:lnTo>
                  <a:lnTo>
                    <a:pt x="1669128" y="1031482"/>
                  </a:lnTo>
                  <a:lnTo>
                    <a:pt x="1625408" y="1047505"/>
                  </a:lnTo>
                  <a:lnTo>
                    <a:pt x="1578004" y="1057442"/>
                  </a:lnTo>
                  <a:lnTo>
                    <a:pt x="1527714" y="1060674"/>
                  </a:lnTo>
                  <a:lnTo>
                    <a:pt x="1489320" y="1058339"/>
                  </a:lnTo>
                  <a:lnTo>
                    <a:pt x="1451869" y="1051909"/>
                  </a:lnTo>
                  <a:lnTo>
                    <a:pt x="1415885" y="1041505"/>
                  </a:lnTo>
                  <a:lnTo>
                    <a:pt x="1381892" y="1027247"/>
                  </a:lnTo>
                  <a:lnTo>
                    <a:pt x="1362463" y="1066339"/>
                  </a:lnTo>
                  <a:lnTo>
                    <a:pt x="1336076" y="1101518"/>
                  </a:lnTo>
                  <a:lnTo>
                    <a:pt x="1303568" y="1132427"/>
                  </a:lnTo>
                  <a:lnTo>
                    <a:pt x="1265777" y="1158714"/>
                  </a:lnTo>
                  <a:lnTo>
                    <a:pt x="1223541" y="1180022"/>
                  </a:lnTo>
                  <a:lnTo>
                    <a:pt x="1177697" y="1195998"/>
                  </a:lnTo>
                  <a:lnTo>
                    <a:pt x="1129083" y="1206287"/>
                  </a:lnTo>
                  <a:lnTo>
                    <a:pt x="1078536" y="1210534"/>
                  </a:lnTo>
                  <a:lnTo>
                    <a:pt x="1026895" y="1208385"/>
                  </a:lnTo>
                  <a:lnTo>
                    <a:pt x="974997" y="1199485"/>
                  </a:lnTo>
                  <a:lnTo>
                    <a:pt x="922790" y="1182980"/>
                  </a:lnTo>
                  <a:lnTo>
                    <a:pt x="875269" y="1159823"/>
                  </a:lnTo>
                  <a:lnTo>
                    <a:pt x="833431" y="1130598"/>
                  </a:lnTo>
                  <a:lnTo>
                    <a:pt x="798276" y="1095891"/>
                  </a:lnTo>
                  <a:lnTo>
                    <a:pt x="753127" y="1114228"/>
                  </a:lnTo>
                  <a:lnTo>
                    <a:pt x="706396" y="1127300"/>
                  </a:lnTo>
                  <a:lnTo>
                    <a:pt x="658692" y="1135228"/>
                  </a:lnTo>
                  <a:lnTo>
                    <a:pt x="610626" y="1138132"/>
                  </a:lnTo>
                  <a:lnTo>
                    <a:pt x="562808" y="1136132"/>
                  </a:lnTo>
                  <a:lnTo>
                    <a:pt x="515847" y="1129349"/>
                  </a:lnTo>
                  <a:lnTo>
                    <a:pt x="470355" y="1117903"/>
                  </a:lnTo>
                  <a:lnTo>
                    <a:pt x="426941" y="1101914"/>
                  </a:lnTo>
                  <a:lnTo>
                    <a:pt x="386214" y="1081503"/>
                  </a:lnTo>
                  <a:lnTo>
                    <a:pt x="348786" y="1056790"/>
                  </a:lnTo>
                  <a:lnTo>
                    <a:pt x="315265" y="1027895"/>
                  </a:lnTo>
                  <a:lnTo>
                    <a:pt x="286263" y="994939"/>
                  </a:lnTo>
                  <a:lnTo>
                    <a:pt x="282313" y="989617"/>
                  </a:lnTo>
                  <a:lnTo>
                    <a:pt x="233678" y="989703"/>
                  </a:lnTo>
                  <a:lnTo>
                    <a:pt x="187780" y="981386"/>
                  </a:lnTo>
                  <a:lnTo>
                    <a:pt x="146022" y="965540"/>
                  </a:lnTo>
                  <a:lnTo>
                    <a:pt x="109807" y="943036"/>
                  </a:lnTo>
                  <a:lnTo>
                    <a:pt x="80541" y="914747"/>
                  </a:lnTo>
                  <a:lnTo>
                    <a:pt x="59627" y="881545"/>
                  </a:lnTo>
                  <a:lnTo>
                    <a:pt x="48468" y="844304"/>
                  </a:lnTo>
                  <a:lnTo>
                    <a:pt x="48122" y="808149"/>
                  </a:lnTo>
                  <a:lnTo>
                    <a:pt x="57585" y="773189"/>
                  </a:lnTo>
                  <a:lnTo>
                    <a:pt x="76352" y="740636"/>
                  </a:lnTo>
                  <a:lnTo>
                    <a:pt x="103917" y="711703"/>
                  </a:lnTo>
                  <a:lnTo>
                    <a:pt x="59531" y="684202"/>
                  </a:lnTo>
                  <a:lnTo>
                    <a:pt x="26939" y="649614"/>
                  </a:lnTo>
                  <a:lnTo>
                    <a:pt x="6857" y="610114"/>
                  </a:lnTo>
                  <a:lnTo>
                    <a:pt x="0" y="567874"/>
                  </a:lnTo>
                  <a:lnTo>
                    <a:pt x="7083" y="525067"/>
                  </a:lnTo>
                  <a:lnTo>
                    <a:pt x="28821" y="483865"/>
                  </a:lnTo>
                  <a:lnTo>
                    <a:pt x="58673" y="452576"/>
                  </a:lnTo>
                  <a:lnTo>
                    <a:pt x="96378" y="427982"/>
                  </a:lnTo>
                  <a:lnTo>
                    <a:pt x="140223" y="410956"/>
                  </a:lnTo>
                  <a:lnTo>
                    <a:pt x="188499" y="402369"/>
                  </a:lnTo>
                  <a:lnTo>
                    <a:pt x="190251" y="398597"/>
                  </a:lnTo>
                  <a:close/>
                </a:path>
              </a:pathLst>
            </a:custGeom>
            <a:ln w="25908">
              <a:solidFill>
                <a:srgbClr val="385D8A"/>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22" name="object 22"/>
            <p:cNvSpPr/>
            <p:nvPr/>
          </p:nvSpPr>
          <p:spPr>
            <a:xfrm>
              <a:off x="684329" y="2021878"/>
              <a:ext cx="67310" cy="67310"/>
            </a:xfrm>
            <a:custGeom>
              <a:avLst/>
              <a:gdLst/>
              <a:ahLst/>
              <a:cxnLst/>
              <a:rect l="l" t="t" r="r" b="b"/>
              <a:pathLst>
                <a:path w="67309" h="67310">
                  <a:moveTo>
                    <a:pt x="67221" y="33616"/>
                  </a:moveTo>
                  <a:lnTo>
                    <a:pt x="64579" y="46702"/>
                  </a:lnTo>
                  <a:lnTo>
                    <a:pt x="57375" y="57388"/>
                  </a:lnTo>
                  <a:lnTo>
                    <a:pt x="46689" y="64592"/>
                  </a:lnTo>
                  <a:lnTo>
                    <a:pt x="33604" y="67233"/>
                  </a:lnTo>
                  <a:lnTo>
                    <a:pt x="20525" y="64592"/>
                  </a:lnTo>
                  <a:lnTo>
                    <a:pt x="9844" y="57388"/>
                  </a:lnTo>
                  <a:lnTo>
                    <a:pt x="2641" y="46702"/>
                  </a:lnTo>
                  <a:lnTo>
                    <a:pt x="0" y="33616"/>
                  </a:lnTo>
                  <a:lnTo>
                    <a:pt x="2641" y="20531"/>
                  </a:lnTo>
                  <a:lnTo>
                    <a:pt x="9844" y="9845"/>
                  </a:lnTo>
                  <a:lnTo>
                    <a:pt x="20525" y="2641"/>
                  </a:lnTo>
                  <a:lnTo>
                    <a:pt x="33604" y="0"/>
                  </a:lnTo>
                  <a:lnTo>
                    <a:pt x="46689" y="2641"/>
                  </a:lnTo>
                  <a:lnTo>
                    <a:pt x="57375" y="9845"/>
                  </a:lnTo>
                  <a:lnTo>
                    <a:pt x="64579" y="20531"/>
                  </a:lnTo>
                  <a:lnTo>
                    <a:pt x="67221" y="33616"/>
                  </a:lnTo>
                  <a:close/>
                </a:path>
              </a:pathLst>
            </a:custGeom>
            <a:ln w="25908">
              <a:solidFill>
                <a:srgbClr val="385D8A"/>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23" name="object 23"/>
            <p:cNvSpPr/>
            <p:nvPr/>
          </p:nvSpPr>
          <p:spPr>
            <a:xfrm>
              <a:off x="674488" y="1946930"/>
              <a:ext cx="134620" cy="134620"/>
            </a:xfrm>
            <a:custGeom>
              <a:avLst/>
              <a:gdLst/>
              <a:ahLst/>
              <a:cxnLst/>
              <a:rect l="l" t="t" r="r" b="b"/>
              <a:pathLst>
                <a:path w="134620" h="134619">
                  <a:moveTo>
                    <a:pt x="134454" y="67221"/>
                  </a:moveTo>
                  <a:lnTo>
                    <a:pt x="129171" y="93385"/>
                  </a:lnTo>
                  <a:lnTo>
                    <a:pt x="114765" y="114752"/>
                  </a:lnTo>
                  <a:lnTo>
                    <a:pt x="93397" y="129159"/>
                  </a:lnTo>
                  <a:lnTo>
                    <a:pt x="67233" y="134442"/>
                  </a:lnTo>
                  <a:lnTo>
                    <a:pt x="41062" y="129159"/>
                  </a:lnTo>
                  <a:lnTo>
                    <a:pt x="19691" y="114752"/>
                  </a:lnTo>
                  <a:lnTo>
                    <a:pt x="5283" y="93385"/>
                  </a:lnTo>
                  <a:lnTo>
                    <a:pt x="0" y="67221"/>
                  </a:lnTo>
                  <a:lnTo>
                    <a:pt x="5283" y="41056"/>
                  </a:lnTo>
                  <a:lnTo>
                    <a:pt x="19691" y="19689"/>
                  </a:lnTo>
                  <a:lnTo>
                    <a:pt x="41062" y="5283"/>
                  </a:lnTo>
                  <a:lnTo>
                    <a:pt x="67233" y="0"/>
                  </a:lnTo>
                  <a:lnTo>
                    <a:pt x="93397" y="5283"/>
                  </a:lnTo>
                  <a:lnTo>
                    <a:pt x="114765" y="19689"/>
                  </a:lnTo>
                  <a:lnTo>
                    <a:pt x="129171" y="41056"/>
                  </a:lnTo>
                  <a:lnTo>
                    <a:pt x="134454" y="67221"/>
                  </a:lnTo>
                  <a:close/>
                </a:path>
              </a:pathLst>
            </a:custGeom>
            <a:ln w="25908">
              <a:solidFill>
                <a:srgbClr val="385D8A"/>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24" name="object 24"/>
            <p:cNvSpPr/>
            <p:nvPr/>
          </p:nvSpPr>
          <p:spPr>
            <a:xfrm>
              <a:off x="698172" y="1813695"/>
              <a:ext cx="201930" cy="201930"/>
            </a:xfrm>
            <a:custGeom>
              <a:avLst/>
              <a:gdLst/>
              <a:ahLst/>
              <a:cxnLst/>
              <a:rect l="l" t="t" r="r" b="b"/>
              <a:pathLst>
                <a:path w="201930" h="201930">
                  <a:moveTo>
                    <a:pt x="201676" y="100837"/>
                  </a:moveTo>
                  <a:lnTo>
                    <a:pt x="193751" y="140087"/>
                  </a:lnTo>
                  <a:lnTo>
                    <a:pt x="172140" y="172140"/>
                  </a:lnTo>
                  <a:lnTo>
                    <a:pt x="140087" y="193751"/>
                  </a:lnTo>
                  <a:lnTo>
                    <a:pt x="100838" y="201675"/>
                  </a:lnTo>
                  <a:lnTo>
                    <a:pt x="61588" y="193751"/>
                  </a:lnTo>
                  <a:lnTo>
                    <a:pt x="29535" y="172140"/>
                  </a:lnTo>
                  <a:lnTo>
                    <a:pt x="7924" y="140087"/>
                  </a:lnTo>
                  <a:lnTo>
                    <a:pt x="0" y="100837"/>
                  </a:lnTo>
                  <a:lnTo>
                    <a:pt x="7924" y="61588"/>
                  </a:lnTo>
                  <a:lnTo>
                    <a:pt x="29535" y="29535"/>
                  </a:lnTo>
                  <a:lnTo>
                    <a:pt x="61588" y="7924"/>
                  </a:lnTo>
                  <a:lnTo>
                    <a:pt x="100838" y="0"/>
                  </a:lnTo>
                  <a:lnTo>
                    <a:pt x="140087" y="7924"/>
                  </a:lnTo>
                  <a:lnTo>
                    <a:pt x="172140" y="29535"/>
                  </a:lnTo>
                  <a:lnTo>
                    <a:pt x="193751" y="61588"/>
                  </a:lnTo>
                  <a:lnTo>
                    <a:pt x="201676" y="100837"/>
                  </a:lnTo>
                  <a:close/>
                </a:path>
              </a:pathLst>
            </a:custGeom>
            <a:ln w="25908">
              <a:solidFill>
                <a:srgbClr val="385D8A"/>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25" name="object 25"/>
            <p:cNvSpPr/>
            <p:nvPr/>
          </p:nvSpPr>
          <p:spPr>
            <a:xfrm>
              <a:off x="213353" y="1405087"/>
              <a:ext cx="1289050" cy="384175"/>
            </a:xfrm>
            <a:custGeom>
              <a:avLst/>
              <a:gdLst/>
              <a:ahLst/>
              <a:cxnLst/>
              <a:rect l="l" t="t" r="r" b="b"/>
              <a:pathLst>
                <a:path w="1289050" h="384175">
                  <a:moveTo>
                    <a:pt x="122428" y="22326"/>
                  </a:moveTo>
                  <a:lnTo>
                    <a:pt x="90475" y="22367"/>
                  </a:lnTo>
                  <a:lnTo>
                    <a:pt x="59061" y="18592"/>
                  </a:lnTo>
                  <a:lnTo>
                    <a:pt x="28723" y="11103"/>
                  </a:lnTo>
                  <a:lnTo>
                    <a:pt x="0" y="0"/>
                  </a:lnTo>
                </a:path>
                <a:path w="1289050" h="384175">
                  <a:moveTo>
                    <a:pt x="230441" y="266636"/>
                  </a:moveTo>
                  <a:lnTo>
                    <a:pt x="217412" y="270344"/>
                  </a:lnTo>
                  <a:lnTo>
                    <a:pt x="204111" y="273367"/>
                  </a:lnTo>
                  <a:lnTo>
                    <a:pt x="190586" y="275694"/>
                  </a:lnTo>
                  <a:lnTo>
                    <a:pt x="176885" y="277317"/>
                  </a:lnTo>
                </a:path>
                <a:path w="1289050" h="384175">
                  <a:moveTo>
                    <a:pt x="691997" y="384022"/>
                  </a:moveTo>
                  <a:lnTo>
                    <a:pt x="682706" y="372363"/>
                  </a:lnTo>
                  <a:lnTo>
                    <a:pt x="674219" y="360338"/>
                  </a:lnTo>
                  <a:lnTo>
                    <a:pt x="666553" y="347973"/>
                  </a:lnTo>
                  <a:lnTo>
                    <a:pt x="659726" y="335292"/>
                  </a:lnTo>
                </a:path>
                <a:path w="1289050" h="384175">
                  <a:moveTo>
                    <a:pt x="1288834" y="262483"/>
                  </a:moveTo>
                  <a:lnTo>
                    <a:pt x="1286961" y="276042"/>
                  </a:lnTo>
                  <a:lnTo>
                    <a:pt x="1284185" y="289494"/>
                  </a:lnTo>
                  <a:lnTo>
                    <a:pt x="1280515" y="302811"/>
                  </a:lnTo>
                  <a:lnTo>
                    <a:pt x="1275956" y="315963"/>
                  </a:lnTo>
                </a:path>
              </a:pathLst>
            </a:custGeom>
            <a:ln w="25908">
              <a:solidFill>
                <a:srgbClr val="385D8A"/>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pic>
          <p:nvPicPr>
            <p:cNvPr id="26" name="object 26"/>
            <p:cNvPicPr/>
            <p:nvPr/>
          </p:nvPicPr>
          <p:blipFill>
            <a:blip r:embed="rId3" cstate="print"/>
            <a:stretch>
              <a:fillRect/>
            </a:stretch>
          </p:blipFill>
          <p:spPr>
            <a:xfrm>
              <a:off x="1745481" y="1324175"/>
              <a:ext cx="183057" cy="225793"/>
            </a:xfrm>
            <a:prstGeom prst="rect">
              <a:avLst/>
            </a:prstGeom>
          </p:spPr>
        </p:pic>
        <p:sp>
          <p:nvSpPr>
            <p:cNvPr id="27" name="object 27"/>
            <p:cNvSpPr/>
            <p:nvPr/>
          </p:nvSpPr>
          <p:spPr>
            <a:xfrm>
              <a:off x="297465" y="759736"/>
              <a:ext cx="1831975" cy="440055"/>
            </a:xfrm>
            <a:custGeom>
              <a:avLst/>
              <a:gdLst/>
              <a:ahLst/>
              <a:cxnLst/>
              <a:rect l="l" t="t" r="r" b="b"/>
              <a:pathLst>
                <a:path w="1831975" h="440055">
                  <a:moveTo>
                    <a:pt x="1831619" y="364515"/>
                  </a:moveTo>
                  <a:lnTo>
                    <a:pt x="1818335" y="385560"/>
                  </a:lnTo>
                  <a:lnTo>
                    <a:pt x="1802128" y="405193"/>
                  </a:lnTo>
                  <a:lnTo>
                    <a:pt x="1783175" y="423226"/>
                  </a:lnTo>
                  <a:lnTo>
                    <a:pt x="1761655" y="439470"/>
                  </a:lnTo>
                </a:path>
                <a:path w="1831975" h="440055">
                  <a:moveTo>
                    <a:pt x="1663725" y="86436"/>
                  </a:moveTo>
                  <a:lnTo>
                    <a:pt x="1665458" y="95220"/>
                  </a:lnTo>
                  <a:lnTo>
                    <a:pt x="1666654" y="104057"/>
                  </a:lnTo>
                  <a:lnTo>
                    <a:pt x="1667309" y="112932"/>
                  </a:lnTo>
                  <a:lnTo>
                    <a:pt x="1667421" y="121831"/>
                  </a:lnTo>
                </a:path>
                <a:path w="1831975" h="440055">
                  <a:moveTo>
                    <a:pt x="1216850" y="45148"/>
                  </a:moveTo>
                  <a:lnTo>
                    <a:pt x="1224238" y="33118"/>
                  </a:lnTo>
                  <a:lnTo>
                    <a:pt x="1232700" y="21555"/>
                  </a:lnTo>
                  <a:lnTo>
                    <a:pt x="1242200" y="10501"/>
                  </a:lnTo>
                  <a:lnTo>
                    <a:pt x="1252702" y="0"/>
                  </a:lnTo>
                </a:path>
                <a:path w="1831975" h="440055">
                  <a:moveTo>
                    <a:pt x="881583" y="66649"/>
                  </a:moveTo>
                  <a:lnTo>
                    <a:pt x="884767" y="56615"/>
                  </a:lnTo>
                  <a:lnTo>
                    <a:pt x="888730" y="46762"/>
                  </a:lnTo>
                  <a:lnTo>
                    <a:pt x="893459" y="37122"/>
                  </a:lnTo>
                  <a:lnTo>
                    <a:pt x="898944" y="27724"/>
                  </a:lnTo>
                </a:path>
                <a:path w="1831975" h="440055">
                  <a:moveTo>
                    <a:pt x="488124" y="79870"/>
                  </a:moveTo>
                  <a:lnTo>
                    <a:pt x="504902" y="88173"/>
                  </a:lnTo>
                  <a:lnTo>
                    <a:pt x="520995" y="97255"/>
                  </a:lnTo>
                  <a:lnTo>
                    <a:pt x="536359" y="107086"/>
                  </a:lnTo>
                  <a:lnTo>
                    <a:pt x="550951" y="117640"/>
                  </a:lnTo>
                </a:path>
                <a:path w="1831975" h="440055">
                  <a:moveTo>
                    <a:pt x="10960" y="376707"/>
                  </a:moveTo>
                  <a:lnTo>
                    <a:pt x="7472" y="366903"/>
                  </a:lnTo>
                  <a:lnTo>
                    <a:pt x="4479" y="357004"/>
                  </a:lnTo>
                  <a:lnTo>
                    <a:pt x="1987" y="347023"/>
                  </a:lnTo>
                  <a:lnTo>
                    <a:pt x="0" y="336969"/>
                  </a:lnTo>
                </a:path>
              </a:pathLst>
            </a:custGeom>
            <a:ln w="25908">
              <a:solidFill>
                <a:srgbClr val="385D8A"/>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Calibri"/>
                <a:ea typeface="+mn-ea"/>
                <a:cs typeface="+mn-cs"/>
              </a:endParaRPr>
            </a:p>
          </p:txBody>
        </p:sp>
      </p:grpSp>
      <p:sp>
        <p:nvSpPr>
          <p:cNvPr id="28" name="object 28"/>
          <p:cNvSpPr txBox="1"/>
          <p:nvPr/>
        </p:nvSpPr>
        <p:spPr>
          <a:xfrm>
            <a:off x="521310" y="749769"/>
            <a:ext cx="1112520" cy="1032510"/>
          </a:xfrm>
          <a:prstGeom prst="rect">
            <a:avLst/>
          </a:prstGeom>
        </p:spPr>
        <p:txBody>
          <a:bodyPr vert="horz" wrap="square" lIns="0" tIns="13335" rIns="0" bIns="0" rtlCol="0">
            <a:spAutoFit/>
          </a:bodyPr>
          <a:lstStyle/>
          <a:p>
            <a:pPr marL="86995" marR="80645" lvl="0" indent="0" algn="ctr" defTabSz="914400" rtl="0" eaLnBrk="1" fontAlgn="auto" latinLnBrk="0" hangingPunct="1">
              <a:lnSpc>
                <a:spcPct val="100000"/>
              </a:lnSpc>
              <a:spcBef>
                <a:spcPts val="105"/>
              </a:spcBef>
              <a:spcAft>
                <a:spcPts val="0"/>
              </a:spcAft>
              <a:buClrTx/>
              <a:buSzTx/>
              <a:buFontTx/>
              <a:buNone/>
              <a:tabLst/>
              <a:defRPr/>
            </a:pPr>
            <a:r>
              <a:rPr kumimoji="0" sz="1100" b="1" i="0" u="none" strike="noStrike" kern="0" cap="none" spc="-10" normalizeH="0" baseline="0" noProof="0" dirty="0">
                <a:ln>
                  <a:noFill/>
                </a:ln>
                <a:solidFill>
                  <a:srgbClr val="FFFFFF"/>
                </a:solidFill>
                <a:effectLst/>
                <a:uLnTx/>
                <a:uFillTx/>
                <a:latin typeface="Times New Roman"/>
                <a:ea typeface="+mn-ea"/>
                <a:cs typeface="Times New Roman"/>
              </a:rPr>
              <a:t>устанавливает (определяет) работодатель</a:t>
            </a:r>
            <a:endParaRPr kumimoji="0" sz="1100" b="0" i="0" u="none" strike="noStrike" kern="0" cap="none" spc="0" normalizeH="0" baseline="0" noProof="0">
              <a:ln>
                <a:noFill/>
              </a:ln>
              <a:solidFill>
                <a:sysClr val="windowText" lastClr="000000"/>
              </a:solidFill>
              <a:effectLst/>
              <a:uLnTx/>
              <a:uFillTx/>
              <a:latin typeface="Times New Roman"/>
              <a:ea typeface="+mn-ea"/>
              <a:cs typeface="Times New Roman"/>
            </a:endParaRPr>
          </a:p>
          <a:p>
            <a:pPr marL="12700" marR="5080" lvl="0" indent="0" algn="ctr" defTabSz="914400" rtl="0" eaLnBrk="1" fontAlgn="auto" latinLnBrk="0" hangingPunct="1">
              <a:lnSpc>
                <a:spcPct val="100000"/>
              </a:lnSpc>
              <a:spcBef>
                <a:spcPts val="0"/>
              </a:spcBef>
              <a:spcAft>
                <a:spcPts val="0"/>
              </a:spcAft>
              <a:buClrTx/>
              <a:buSzTx/>
              <a:buFontTx/>
              <a:buNone/>
              <a:tabLst/>
              <a:defRPr/>
            </a:pPr>
            <a:r>
              <a:rPr kumimoji="0" sz="1100" b="1" i="0" u="none" strike="noStrike" kern="0" cap="none" spc="0" normalizeH="0" baseline="0" noProof="0" dirty="0">
                <a:ln>
                  <a:noFill/>
                </a:ln>
                <a:solidFill>
                  <a:srgbClr val="FFFFFF"/>
                </a:solidFill>
                <a:effectLst/>
                <a:uLnTx/>
                <a:uFillTx/>
                <a:latin typeface="Times New Roman"/>
                <a:ea typeface="+mn-ea"/>
                <a:cs typeface="Times New Roman"/>
              </a:rPr>
              <a:t>в</a:t>
            </a:r>
            <a:r>
              <a:rPr kumimoji="0" sz="1100" b="1" i="0" u="none" strike="noStrike" kern="0" cap="none" spc="-15" normalizeH="0" baseline="0" noProof="0" dirty="0">
                <a:ln>
                  <a:noFill/>
                </a:ln>
                <a:solidFill>
                  <a:srgbClr val="FFFFFF"/>
                </a:solidFill>
                <a:effectLst/>
                <a:uLnTx/>
                <a:uFillTx/>
                <a:latin typeface="Times New Roman"/>
                <a:ea typeface="+mn-ea"/>
                <a:cs typeface="Times New Roman"/>
              </a:rPr>
              <a:t> </a:t>
            </a:r>
            <a:r>
              <a:rPr kumimoji="0" sz="1100" b="1" i="0" u="none" strike="noStrike" kern="0" cap="none" spc="0" normalizeH="0" baseline="0" noProof="0" dirty="0">
                <a:ln>
                  <a:noFill/>
                </a:ln>
                <a:solidFill>
                  <a:srgbClr val="FFFFFF"/>
                </a:solidFill>
                <a:effectLst/>
                <a:uLnTx/>
                <a:uFillTx/>
                <a:latin typeface="Times New Roman"/>
                <a:ea typeface="+mn-ea"/>
                <a:cs typeface="Times New Roman"/>
              </a:rPr>
              <a:t>зависимости</a:t>
            </a:r>
            <a:r>
              <a:rPr kumimoji="0" sz="1100" b="1" i="0" u="none" strike="noStrike" kern="0" cap="none" spc="-35" normalizeH="0" baseline="0" noProof="0" dirty="0">
                <a:ln>
                  <a:noFill/>
                </a:ln>
                <a:solidFill>
                  <a:srgbClr val="FFFFFF"/>
                </a:solidFill>
                <a:effectLst/>
                <a:uLnTx/>
                <a:uFillTx/>
                <a:latin typeface="Times New Roman"/>
                <a:ea typeface="+mn-ea"/>
                <a:cs typeface="Times New Roman"/>
              </a:rPr>
              <a:t> </a:t>
            </a:r>
            <a:r>
              <a:rPr kumimoji="0" sz="1100" b="1" i="0" u="none" strike="noStrike" kern="0" cap="none" spc="-25" normalizeH="0" baseline="0" noProof="0" dirty="0">
                <a:ln>
                  <a:noFill/>
                </a:ln>
                <a:solidFill>
                  <a:srgbClr val="FFFFFF"/>
                </a:solidFill>
                <a:effectLst/>
                <a:uLnTx/>
                <a:uFillTx/>
                <a:latin typeface="Times New Roman"/>
                <a:ea typeface="+mn-ea"/>
                <a:cs typeface="Times New Roman"/>
              </a:rPr>
              <a:t>от </a:t>
            </a:r>
            <a:r>
              <a:rPr kumimoji="0" sz="1100" b="1" i="0" u="none" strike="noStrike" kern="0" cap="none" spc="-10" normalizeH="0" baseline="0" noProof="0" dirty="0">
                <a:ln>
                  <a:noFill/>
                </a:ln>
                <a:solidFill>
                  <a:srgbClr val="FFFFFF"/>
                </a:solidFill>
                <a:effectLst/>
                <a:uLnTx/>
                <a:uFillTx/>
                <a:latin typeface="Times New Roman"/>
                <a:ea typeface="+mn-ea"/>
                <a:cs typeface="Times New Roman"/>
              </a:rPr>
              <a:t>специфики деятельности</a:t>
            </a:r>
            <a:endParaRPr kumimoji="0" sz="1100" b="0" i="0" u="none" strike="noStrike" kern="0" cap="none" spc="0" normalizeH="0" baseline="0" noProof="0">
              <a:ln>
                <a:noFill/>
              </a:ln>
              <a:solidFill>
                <a:sysClr val="windowText" lastClr="000000"/>
              </a:solidFill>
              <a:effectLst/>
              <a:uLnTx/>
              <a:uFillTx/>
              <a:latin typeface="Times New Roman"/>
              <a:ea typeface="+mn-ea"/>
              <a:cs typeface="Times New Roman"/>
            </a:endParaRPr>
          </a:p>
        </p:txBody>
      </p:sp>
      <p:pic>
        <p:nvPicPr>
          <p:cNvPr id="29" name="object 29" descr="C:\Users\velichko_mn\Desktop\Юля все\СУОТ\картинки СУОТ\8TkkFvQ2bHw.jpg"/>
          <p:cNvPicPr/>
          <p:nvPr/>
        </p:nvPicPr>
        <p:blipFill>
          <a:blip r:embed="rId4" cstate="print"/>
          <a:stretch>
            <a:fillRect/>
          </a:stretch>
        </p:blipFill>
        <p:spPr>
          <a:xfrm>
            <a:off x="108204" y="4832604"/>
            <a:ext cx="1514855" cy="1933955"/>
          </a:xfrm>
          <a:prstGeom prst="rect">
            <a:avLst/>
          </a:prstGeom>
        </p:spPr>
      </p:pic>
    </p:spTree>
    <p:extLst>
      <p:ext uri="{BB962C8B-B14F-4D97-AF65-F5344CB8AC3E}">
        <p14:creationId xmlns="" xmlns:p14="http://schemas.microsoft.com/office/powerpoint/2010/main" val="5461976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5485" y="8328"/>
            <a:ext cx="9028515" cy="834844"/>
          </a:xfrm>
          <a:prstGeom prst="rect">
            <a:avLst/>
          </a:prstGeom>
        </p:spPr>
        <p:txBody>
          <a:bodyPr vert="horz" wrap="square" lIns="0" tIns="26670" rIns="0" bIns="0" rtlCol="0">
            <a:spAutoFit/>
          </a:bodyPr>
          <a:lstStyle/>
          <a:p>
            <a:pPr marL="3654425" marR="5080" indent="-3642360">
              <a:lnSpc>
                <a:spcPts val="2110"/>
              </a:lnSpc>
              <a:spcBef>
                <a:spcPts val="210"/>
              </a:spcBef>
            </a:pPr>
            <a:r>
              <a:rPr b="1" dirty="0">
                <a:solidFill>
                  <a:srgbClr val="FF0000"/>
                </a:solidFill>
              </a:rPr>
              <a:t>Процедуры,</a:t>
            </a:r>
            <a:r>
              <a:rPr b="1" spc="-65" dirty="0">
                <a:solidFill>
                  <a:srgbClr val="FF0000"/>
                </a:solidFill>
              </a:rPr>
              <a:t> </a:t>
            </a:r>
            <a:r>
              <a:rPr b="1" spc="-10" dirty="0">
                <a:solidFill>
                  <a:srgbClr val="FF0000"/>
                </a:solidFill>
              </a:rPr>
              <a:t>направленные</a:t>
            </a:r>
            <a:r>
              <a:rPr b="1" spc="-40" dirty="0">
                <a:solidFill>
                  <a:srgbClr val="FF0000"/>
                </a:solidFill>
              </a:rPr>
              <a:t> </a:t>
            </a:r>
            <a:r>
              <a:rPr b="1" dirty="0">
                <a:solidFill>
                  <a:srgbClr val="FF0000"/>
                </a:solidFill>
              </a:rPr>
              <a:t>на</a:t>
            </a:r>
            <a:r>
              <a:rPr b="1" spc="-30" dirty="0">
                <a:solidFill>
                  <a:srgbClr val="FF0000"/>
                </a:solidFill>
              </a:rPr>
              <a:t> </a:t>
            </a:r>
            <a:r>
              <a:rPr b="1" dirty="0">
                <a:solidFill>
                  <a:srgbClr val="FF0000"/>
                </a:solidFill>
              </a:rPr>
              <a:t>достижение</a:t>
            </a:r>
            <a:r>
              <a:rPr b="1" spc="-60" dirty="0">
                <a:solidFill>
                  <a:srgbClr val="FF0000"/>
                </a:solidFill>
              </a:rPr>
              <a:t> </a:t>
            </a:r>
            <a:r>
              <a:rPr b="1" dirty="0">
                <a:solidFill>
                  <a:srgbClr val="FF0000"/>
                </a:solidFill>
              </a:rPr>
              <a:t>целей</a:t>
            </a:r>
            <a:r>
              <a:rPr b="1" spc="-35" dirty="0">
                <a:solidFill>
                  <a:srgbClr val="FF0000"/>
                </a:solidFill>
              </a:rPr>
              <a:t> </a:t>
            </a:r>
            <a:r>
              <a:rPr b="1" spc="-10">
                <a:solidFill>
                  <a:srgbClr val="FF0000"/>
                </a:solidFill>
              </a:rPr>
              <a:t>работодателя</a:t>
            </a:r>
            <a:r>
              <a:rPr b="1" spc="-65">
                <a:solidFill>
                  <a:srgbClr val="FF0000"/>
                </a:solidFill>
              </a:rPr>
              <a:t> </a:t>
            </a:r>
            <a:r>
              <a:rPr b="1" smtClean="0">
                <a:solidFill>
                  <a:srgbClr val="FF0000"/>
                </a:solidFill>
              </a:rPr>
              <a:t>в</a:t>
            </a:r>
            <a:r>
              <a:rPr lang="ru-RU" b="1" spc="-45" dirty="0">
                <a:solidFill>
                  <a:srgbClr val="FF0000"/>
                </a:solidFill>
              </a:rPr>
              <a:t> </a:t>
            </a:r>
            <a:r>
              <a:rPr b="1" smtClean="0">
                <a:solidFill>
                  <a:srgbClr val="FF0000"/>
                </a:solidFill>
              </a:rPr>
              <a:t>области</a:t>
            </a:r>
            <a:r>
              <a:rPr b="1" spc="-45" smtClean="0">
                <a:solidFill>
                  <a:srgbClr val="FF0000"/>
                </a:solidFill>
              </a:rPr>
              <a:t> </a:t>
            </a:r>
            <a:r>
              <a:rPr b="1" spc="-10">
                <a:solidFill>
                  <a:srgbClr val="FF0000"/>
                </a:solidFill>
              </a:rPr>
              <a:t>охраны </a:t>
            </a:r>
            <a:r>
              <a:rPr b="1" spc="-10" smtClean="0">
                <a:solidFill>
                  <a:srgbClr val="FF0000"/>
                </a:solidFill>
              </a:rPr>
              <a:t>труда</a:t>
            </a:r>
            <a:r>
              <a:rPr lang="ru-RU" sz="2000" b="1" spc="-10" smtClean="0">
                <a:solidFill>
                  <a:srgbClr val="FF0000"/>
                </a:solidFill>
              </a:rPr>
              <a:t> </a:t>
            </a:r>
            <a:r>
              <a:rPr lang="ru-RU" sz="1600" b="1" spc="-10" smtClean="0">
                <a:solidFill>
                  <a:srgbClr val="FF0000"/>
                </a:solidFill>
              </a:rPr>
              <a:t>(</a:t>
            </a:r>
            <a:r>
              <a:rPr lang="ru-RU" sz="1600" i="1">
                <a:solidFill>
                  <a:srgbClr val="FF0000"/>
                </a:solidFill>
                <a:latin typeface="Times New Roman" panose="02020603050405020304" pitchFamily="18" charset="0"/>
                <a:cs typeface="Times New Roman" panose="02020603050405020304" pitchFamily="18" charset="0"/>
              </a:rPr>
              <a:t>Процессы</a:t>
            </a:r>
            <a:r>
              <a:rPr lang="ru-RU" sz="1600">
                <a:latin typeface="Times New Roman" panose="02020603050405020304" pitchFamily="18" charset="0"/>
                <a:cs typeface="Times New Roman" panose="02020603050405020304" pitchFamily="18" charset="0"/>
              </a:rPr>
              <a:t>, </a:t>
            </a:r>
            <a:r>
              <a:rPr lang="ru-RU" sz="1600" i="1">
                <a:solidFill>
                  <a:srgbClr val="FF0000"/>
                </a:solidFill>
                <a:latin typeface="Times New Roman" panose="02020603050405020304" pitchFamily="18" charset="0"/>
                <a:cs typeface="Times New Roman" panose="02020603050405020304" pitchFamily="18" charset="0"/>
              </a:rPr>
              <a:t>направленные на обеспечение допуска работника к самостоятельной </a:t>
            </a:r>
            <a:r>
              <a:rPr lang="ru-RU" sz="1600" i="1" smtClean="0">
                <a:solidFill>
                  <a:srgbClr val="FF0000"/>
                </a:solidFill>
                <a:latin typeface="Times New Roman" panose="02020603050405020304" pitchFamily="18" charset="0"/>
                <a:cs typeface="Times New Roman" panose="02020603050405020304" pitchFamily="18" charset="0"/>
              </a:rPr>
              <a:t>работе)</a:t>
            </a:r>
            <a:endParaRPr sz="1600" b="1" i="1" spc="-10" dirty="0">
              <a:solidFill>
                <a:srgbClr val="FF0000"/>
              </a:solidFill>
            </a:endParaRPr>
          </a:p>
        </p:txBody>
      </p:sp>
      <p:sp>
        <p:nvSpPr>
          <p:cNvPr id="5" name="object 5"/>
          <p:cNvSpPr txBox="1"/>
          <p:nvPr/>
        </p:nvSpPr>
        <p:spPr>
          <a:xfrm>
            <a:off x="2422102" y="1549969"/>
            <a:ext cx="6089418" cy="392415"/>
          </a:xfrm>
          <a:prstGeom prst="rect">
            <a:avLst/>
          </a:prstGeom>
          <a:solidFill>
            <a:srgbClr val="8EB4E3"/>
          </a:solidFill>
          <a:ln w="25907">
            <a:solidFill>
              <a:srgbClr val="385D8A"/>
            </a:solidFill>
          </a:ln>
        </p:spPr>
        <p:txBody>
          <a:bodyPr vert="horz" wrap="square" lIns="0" tIns="22860" rIns="0" bIns="0" rtlCol="0">
            <a:spAutoFit/>
          </a:bodyPr>
          <a:lstStyle/>
          <a:p>
            <a:pPr marL="1903095" marR="264160" lvl="0" indent="-1633855" defTabSz="914400" eaLnBrk="1" fontAlgn="auto" latinLnBrk="0" hangingPunct="1">
              <a:lnSpc>
                <a:spcPct val="100000"/>
              </a:lnSpc>
              <a:spcBef>
                <a:spcPts val="180"/>
              </a:spcBef>
              <a:spcAft>
                <a:spcPts val="0"/>
              </a:spcAft>
              <a:buClrTx/>
              <a:buSzTx/>
              <a:buFontTx/>
              <a:buNone/>
              <a:tabLst/>
              <a:defRPr/>
            </a:pPr>
            <a:r>
              <a:rPr kumimoji="0" sz="1200" b="1"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перечень</a:t>
            </a:r>
            <a:r>
              <a:rPr kumimoji="0" sz="1200" b="1" i="0" u="none" strike="noStrike" kern="0" cap="none" spc="-3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b="1"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профессий</a:t>
            </a:r>
            <a:r>
              <a:rPr kumimoji="0" sz="1200" b="1" i="0" u="none" strike="noStrike" kern="0" cap="none" spc="-2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b="1" i="0" u="none" strike="noStrike" kern="0" cap="none" spc="-1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(должностей)</a:t>
            </a:r>
            <a:r>
              <a:rPr kumimoji="0" sz="1200" b="1" i="0" u="none" strike="noStrike" kern="0" cap="none" spc="-4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b="1"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работников,</a:t>
            </a:r>
            <a:r>
              <a:rPr kumimoji="0" sz="1200" b="1" i="0" u="none" strike="noStrike" kern="0" cap="none" spc="-3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b="1" i="0" u="none" strike="noStrike" kern="0" cap="none" spc="-1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проходящих подготовку</a:t>
            </a:r>
            <a:r>
              <a:rPr kumimoji="0" sz="1200" b="1" i="0" u="none" strike="noStrike" kern="0" cap="none" spc="-1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b="1"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по</a:t>
            </a:r>
            <a:r>
              <a:rPr kumimoji="0" sz="1200" b="1" i="0" u="none" strike="noStrike" kern="0" cap="none" spc="-1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b="1" i="0" u="none" strike="noStrike" kern="0" cap="none" spc="-1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охране труда</a:t>
            </a:r>
            <a:r>
              <a:rPr kumimoji="0" sz="1200" b="1" i="0" u="none" strike="noStrike" kern="0" cap="none" spc="-2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b="1"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в</a:t>
            </a:r>
            <a:r>
              <a:rPr kumimoji="0" sz="1200" b="1" i="0" u="none" strike="noStrike" kern="0" cap="none" spc="-3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b="1"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обучающих</a:t>
            </a:r>
            <a:r>
              <a:rPr kumimoji="0" sz="1200" b="1" i="0" u="none" strike="noStrike" kern="0" cap="none" spc="-3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b="1" i="0" u="none" strike="noStrike" kern="0" cap="none" spc="-1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организациях</a:t>
            </a:r>
            <a:endParaRPr kumimoji="0" sz="1200" b="0" i="0" u="none" strike="noStrike" kern="0" cap="none" spc="0" normalizeH="0" baseline="0" noProof="0">
              <a:ln>
                <a:noFill/>
              </a:ln>
              <a:solidFill>
                <a:sysClr val="windowText" lastClr="000000"/>
              </a:solidFill>
              <a:effectLst/>
              <a:uLnTx/>
              <a:uFillTx/>
              <a:latin typeface="Times New Roman" panose="02020603050405020304" pitchFamily="18" charset="0"/>
              <a:cs typeface="Times New Roman" panose="02020603050405020304" pitchFamily="18" charset="0"/>
            </a:endParaRPr>
          </a:p>
        </p:txBody>
      </p:sp>
      <p:sp>
        <p:nvSpPr>
          <p:cNvPr id="6" name="object 6"/>
          <p:cNvSpPr txBox="1"/>
          <p:nvPr/>
        </p:nvSpPr>
        <p:spPr>
          <a:xfrm>
            <a:off x="2422102" y="2089112"/>
            <a:ext cx="6089419" cy="392415"/>
          </a:xfrm>
          <a:prstGeom prst="rect">
            <a:avLst/>
          </a:prstGeom>
          <a:solidFill>
            <a:srgbClr val="8EB4E3"/>
          </a:solidFill>
          <a:ln w="25907">
            <a:solidFill>
              <a:srgbClr val="385D8A"/>
            </a:solidFill>
          </a:ln>
        </p:spPr>
        <p:txBody>
          <a:bodyPr vert="horz" wrap="square" lIns="0" tIns="22860" rIns="0" bIns="0" rtlCol="0">
            <a:spAutoFit/>
          </a:bodyPr>
          <a:lstStyle/>
          <a:p>
            <a:pPr marL="2313940" marR="263525" lvl="0" indent="-2044064" defTabSz="914400" eaLnBrk="1" fontAlgn="auto" latinLnBrk="0" hangingPunct="1">
              <a:lnSpc>
                <a:spcPct val="100000"/>
              </a:lnSpc>
              <a:spcBef>
                <a:spcPts val="180"/>
              </a:spcBef>
              <a:spcAft>
                <a:spcPts val="0"/>
              </a:spcAft>
              <a:buClrTx/>
              <a:buSzTx/>
              <a:buFontTx/>
              <a:buNone/>
              <a:tabLst/>
              <a:defRPr/>
            </a:pPr>
            <a:r>
              <a:rPr kumimoji="0" sz="1200" b="1"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перечень</a:t>
            </a:r>
            <a:r>
              <a:rPr kumimoji="0" sz="1200" b="1" i="0" u="none" strike="noStrike" kern="0" cap="none" spc="-3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b="1"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профессий</a:t>
            </a:r>
            <a:r>
              <a:rPr kumimoji="0" sz="1200" b="1" i="0" u="none" strike="noStrike" kern="0" cap="none" spc="-2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b="1" i="0" u="none" strike="noStrike" kern="0" cap="none" spc="-1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(должностей)</a:t>
            </a:r>
            <a:r>
              <a:rPr kumimoji="0" sz="1200" b="1" i="0" u="none" strike="noStrike" kern="0" cap="none" spc="-4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b="1"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работников,</a:t>
            </a:r>
            <a:r>
              <a:rPr kumimoji="0" sz="1200" b="1" i="0" u="none" strike="noStrike" kern="0" cap="none" spc="-3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b="1" i="0" u="none" strike="noStrike" kern="0" cap="none" spc="-1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проходящих подготовку</a:t>
            </a:r>
            <a:r>
              <a:rPr kumimoji="0" sz="1200" b="1" i="0" u="none" strike="noStrike" kern="0" cap="none" spc="-1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b="1"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по</a:t>
            </a:r>
            <a:r>
              <a:rPr kumimoji="0" sz="1200" b="1" i="0" u="none" strike="noStrike" kern="0" cap="none" spc="-1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sz="1200" b="1" i="0" u="none" strike="noStrike" kern="0" cap="none" spc="-1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охране труда </a:t>
            </a:r>
            <a:r>
              <a:rPr kumimoji="0" sz="1200" b="1"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у</a:t>
            </a:r>
            <a:r>
              <a:rPr kumimoji="0" sz="1200" b="1" i="0" u="none" strike="noStrike" kern="0" cap="none" spc="-1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работодателя</a:t>
            </a:r>
            <a:endParaRPr kumimoji="0" sz="1200" b="1" i="0" u="none" strike="noStrike" kern="0" cap="none" spc="0" normalizeH="0" baseline="0" noProof="0">
              <a:ln>
                <a:noFill/>
              </a:ln>
              <a:solidFill>
                <a:sysClr val="windowText" lastClr="000000"/>
              </a:solidFill>
              <a:effectLst/>
              <a:uLnTx/>
              <a:uFillTx/>
              <a:latin typeface="Times New Roman" panose="02020603050405020304" pitchFamily="18" charset="0"/>
              <a:cs typeface="Times New Roman" panose="02020603050405020304" pitchFamily="18" charset="0"/>
            </a:endParaRPr>
          </a:p>
        </p:txBody>
      </p:sp>
      <p:sp>
        <p:nvSpPr>
          <p:cNvPr id="8" name="object 8"/>
          <p:cNvSpPr txBox="1"/>
          <p:nvPr/>
        </p:nvSpPr>
        <p:spPr>
          <a:xfrm>
            <a:off x="2422102" y="2649182"/>
            <a:ext cx="6089419" cy="663643"/>
          </a:xfrm>
          <a:prstGeom prst="rect">
            <a:avLst/>
          </a:prstGeom>
          <a:solidFill>
            <a:srgbClr val="8EB4E3"/>
          </a:solidFill>
          <a:ln w="25907">
            <a:solidFill>
              <a:srgbClr val="385D8A"/>
            </a:solidFill>
          </a:ln>
        </p:spPr>
        <p:txBody>
          <a:bodyPr vert="horz" wrap="square" lIns="0" tIns="60325" rIns="0" bIns="0" rtlCol="0">
            <a:spAutoFit/>
          </a:bodyPr>
          <a:lstStyle/>
          <a:p>
            <a:pPr marL="1960245" marR="574040" lvl="0" indent="-1381125">
              <a:spcBef>
                <a:spcPts val="180"/>
              </a:spcBef>
              <a:defRPr/>
            </a:pPr>
            <a:r>
              <a:rPr lang="ru-RU" sz="1200" b="1" kern="0">
                <a:solidFill>
                  <a:sysClr val="windowText" lastClr="000000"/>
                </a:solidFill>
                <a:latin typeface="Times New Roman" panose="02020603050405020304" pitchFamily="18" charset="0"/>
                <a:cs typeface="Times New Roman" panose="02020603050405020304" pitchFamily="18" charset="0"/>
              </a:rPr>
              <a:t>порядок</a:t>
            </a:r>
            <a:r>
              <a:rPr lang="ru-RU" sz="1200" b="1" kern="0" spc="-5">
                <a:solidFill>
                  <a:sysClr val="windowText" lastClr="000000"/>
                </a:solidFill>
                <a:latin typeface="Times New Roman" panose="02020603050405020304" pitchFamily="18" charset="0"/>
                <a:cs typeface="Times New Roman" panose="02020603050405020304" pitchFamily="18" charset="0"/>
              </a:rPr>
              <a:t> </a:t>
            </a:r>
            <a:r>
              <a:rPr lang="ru-RU" sz="1200" b="1" kern="0" spc="-10">
                <a:solidFill>
                  <a:sysClr val="windowText" lastClr="000000"/>
                </a:solidFill>
                <a:latin typeface="Times New Roman" panose="02020603050405020304" pitchFamily="18" charset="0"/>
                <a:cs typeface="Times New Roman" panose="02020603050405020304" pitchFamily="18" charset="0"/>
              </a:rPr>
              <a:t>организации</a:t>
            </a:r>
            <a:r>
              <a:rPr lang="ru-RU" sz="1200" b="1" kern="0" spc="-40">
                <a:solidFill>
                  <a:sysClr val="windowText" lastClr="000000"/>
                </a:solidFill>
                <a:latin typeface="Times New Roman" panose="02020603050405020304" pitchFamily="18" charset="0"/>
                <a:cs typeface="Times New Roman" panose="02020603050405020304" pitchFamily="18" charset="0"/>
              </a:rPr>
              <a:t> </a:t>
            </a:r>
            <a:r>
              <a:rPr lang="ru-RU" sz="1200" b="1" kern="0" spc="-10">
                <a:solidFill>
                  <a:sysClr val="windowText" lastClr="000000"/>
                </a:solidFill>
                <a:latin typeface="Times New Roman" panose="02020603050405020304" pitchFamily="18" charset="0"/>
                <a:cs typeface="Times New Roman" panose="02020603050405020304" pitchFamily="18" charset="0"/>
              </a:rPr>
              <a:t>подготовки</a:t>
            </a:r>
            <a:r>
              <a:rPr lang="ru-RU" sz="1200" b="1" kern="0" spc="-15">
                <a:solidFill>
                  <a:sysClr val="windowText" lastClr="000000"/>
                </a:solidFill>
                <a:latin typeface="Times New Roman" panose="02020603050405020304" pitchFamily="18" charset="0"/>
                <a:cs typeface="Times New Roman" panose="02020603050405020304" pitchFamily="18" charset="0"/>
              </a:rPr>
              <a:t> </a:t>
            </a:r>
            <a:r>
              <a:rPr lang="ru-RU" sz="1200" b="1" kern="0">
                <a:solidFill>
                  <a:sysClr val="windowText" lastClr="000000"/>
                </a:solidFill>
                <a:latin typeface="Times New Roman" panose="02020603050405020304" pitchFamily="18" charset="0"/>
                <a:cs typeface="Times New Roman" panose="02020603050405020304" pitchFamily="18" charset="0"/>
              </a:rPr>
              <a:t>по</a:t>
            </a:r>
            <a:r>
              <a:rPr lang="ru-RU" sz="1200" b="1" kern="0" spc="-10">
                <a:solidFill>
                  <a:sysClr val="windowText" lastClr="000000"/>
                </a:solidFill>
                <a:latin typeface="Times New Roman" panose="02020603050405020304" pitchFamily="18" charset="0"/>
                <a:cs typeface="Times New Roman" panose="02020603050405020304" pitchFamily="18" charset="0"/>
              </a:rPr>
              <a:t> </a:t>
            </a:r>
            <a:r>
              <a:rPr lang="ru-RU" sz="1200" b="1" kern="0">
                <a:solidFill>
                  <a:sysClr val="windowText" lastClr="000000"/>
                </a:solidFill>
                <a:latin typeface="Times New Roman" panose="02020603050405020304" pitchFamily="18" charset="0"/>
                <a:cs typeface="Times New Roman" panose="02020603050405020304" pitchFamily="18" charset="0"/>
              </a:rPr>
              <a:t>вопросам</a:t>
            </a:r>
            <a:r>
              <a:rPr lang="ru-RU" sz="1200" b="1" kern="0" spc="-10">
                <a:solidFill>
                  <a:sysClr val="windowText" lastClr="000000"/>
                </a:solidFill>
                <a:latin typeface="Times New Roman" panose="02020603050405020304" pitchFamily="18" charset="0"/>
                <a:cs typeface="Times New Roman" panose="02020603050405020304" pitchFamily="18" charset="0"/>
              </a:rPr>
              <a:t> </a:t>
            </a:r>
            <a:r>
              <a:rPr lang="ru-RU" sz="1200" b="1" kern="0">
                <a:solidFill>
                  <a:sysClr val="windowText" lastClr="000000"/>
                </a:solidFill>
                <a:latin typeface="Times New Roman" panose="02020603050405020304" pitchFamily="18" charset="0"/>
                <a:cs typeface="Times New Roman" panose="02020603050405020304" pitchFamily="18" charset="0"/>
              </a:rPr>
              <a:t>оказания</a:t>
            </a:r>
            <a:r>
              <a:rPr lang="ru-RU" sz="1200" b="1" kern="0" spc="-30">
                <a:solidFill>
                  <a:sysClr val="windowText" lastClr="000000"/>
                </a:solidFill>
                <a:latin typeface="Times New Roman" panose="02020603050405020304" pitchFamily="18" charset="0"/>
                <a:cs typeface="Times New Roman" panose="02020603050405020304" pitchFamily="18" charset="0"/>
              </a:rPr>
              <a:t> </a:t>
            </a:r>
            <a:r>
              <a:rPr lang="ru-RU" sz="1200" b="1" kern="0">
                <a:solidFill>
                  <a:sysClr val="windowText" lastClr="000000"/>
                </a:solidFill>
                <a:latin typeface="Times New Roman" panose="02020603050405020304" pitchFamily="18" charset="0"/>
                <a:cs typeface="Times New Roman" panose="02020603050405020304" pitchFamily="18" charset="0"/>
              </a:rPr>
              <a:t>первой</a:t>
            </a:r>
            <a:r>
              <a:rPr lang="ru-RU" sz="1200" b="1" kern="0" spc="-10">
                <a:solidFill>
                  <a:sysClr val="windowText" lastClr="000000"/>
                </a:solidFill>
                <a:latin typeface="Times New Roman" panose="02020603050405020304" pitchFamily="18" charset="0"/>
                <a:cs typeface="Times New Roman" panose="02020603050405020304" pitchFamily="18" charset="0"/>
              </a:rPr>
              <a:t> помощи </a:t>
            </a:r>
            <a:r>
              <a:rPr lang="ru-RU" sz="1200" b="1" kern="0">
                <a:solidFill>
                  <a:sysClr val="windowText" lastClr="000000"/>
                </a:solidFill>
                <a:latin typeface="Times New Roman" panose="02020603050405020304" pitchFamily="18" charset="0"/>
                <a:cs typeface="Times New Roman" panose="02020603050405020304" pitchFamily="18" charset="0"/>
              </a:rPr>
              <a:t>пострадавшим</a:t>
            </a:r>
            <a:r>
              <a:rPr lang="ru-RU" sz="1200" b="1" kern="0" spc="-40">
                <a:solidFill>
                  <a:sysClr val="windowText" lastClr="000000"/>
                </a:solidFill>
                <a:latin typeface="Times New Roman" panose="02020603050405020304" pitchFamily="18" charset="0"/>
                <a:cs typeface="Times New Roman" panose="02020603050405020304" pitchFamily="18" charset="0"/>
              </a:rPr>
              <a:t> </a:t>
            </a:r>
            <a:r>
              <a:rPr lang="ru-RU" sz="1200" b="1" kern="0">
                <a:solidFill>
                  <a:sysClr val="windowText" lastClr="000000"/>
                </a:solidFill>
                <a:latin typeface="Times New Roman" panose="02020603050405020304" pitchFamily="18" charset="0"/>
                <a:cs typeface="Times New Roman" panose="02020603050405020304" pitchFamily="18" charset="0"/>
              </a:rPr>
              <a:t>на</a:t>
            </a:r>
            <a:r>
              <a:rPr lang="ru-RU" sz="1200" b="1" kern="0" spc="-35">
                <a:solidFill>
                  <a:sysClr val="windowText" lastClr="000000"/>
                </a:solidFill>
                <a:latin typeface="Times New Roman" panose="02020603050405020304" pitchFamily="18" charset="0"/>
                <a:cs typeface="Times New Roman" panose="02020603050405020304" pitchFamily="18" charset="0"/>
              </a:rPr>
              <a:t> </a:t>
            </a:r>
            <a:r>
              <a:rPr lang="ru-RU" sz="1200" b="1" kern="0" spc="-10">
                <a:solidFill>
                  <a:sysClr val="windowText" lastClr="000000"/>
                </a:solidFill>
                <a:latin typeface="Times New Roman" panose="02020603050405020304" pitchFamily="18" charset="0"/>
                <a:cs typeface="Times New Roman" panose="02020603050405020304" pitchFamily="18" charset="0"/>
              </a:rPr>
              <a:t>производстве</a:t>
            </a:r>
            <a:endParaRPr lang="ru-RU" sz="1200" b="1" kern="0">
              <a:solidFill>
                <a:sysClr val="windowText" lastClr="000000"/>
              </a:solidFill>
              <a:latin typeface="Times New Roman" panose="02020603050405020304" pitchFamily="18" charset="0"/>
              <a:cs typeface="Times New Roman" panose="02020603050405020304" pitchFamily="18" charset="0"/>
            </a:endParaRPr>
          </a:p>
          <a:p>
            <a:pPr marL="313055" marR="307340" lvl="0" indent="162560" defTabSz="914400" eaLnBrk="1" fontAlgn="auto" latinLnBrk="0" hangingPunct="1">
              <a:lnSpc>
                <a:spcPct val="100000"/>
              </a:lnSpc>
              <a:spcBef>
                <a:spcPts val="475"/>
              </a:spcBef>
              <a:spcAft>
                <a:spcPts val="0"/>
              </a:spcAft>
              <a:buClrTx/>
              <a:buSzTx/>
              <a:buFontTx/>
              <a:buNone/>
              <a:tabLst/>
              <a:defRPr/>
            </a:pPr>
            <a:endParaRPr kumimoji="0" sz="1100" b="0" i="0" u="none" strike="noStrike" kern="0" cap="none" spc="0" normalizeH="0" baseline="0" noProof="0">
              <a:ln>
                <a:noFill/>
              </a:ln>
              <a:solidFill>
                <a:sysClr val="windowText" lastClr="000000"/>
              </a:solidFill>
              <a:effectLst/>
              <a:uLnTx/>
              <a:uFillTx/>
              <a:latin typeface="Calibri"/>
              <a:cs typeface="Calibri"/>
            </a:endParaRPr>
          </a:p>
        </p:txBody>
      </p:sp>
      <p:sp>
        <p:nvSpPr>
          <p:cNvPr id="13" name="object 13"/>
          <p:cNvSpPr txBox="1"/>
          <p:nvPr/>
        </p:nvSpPr>
        <p:spPr>
          <a:xfrm>
            <a:off x="2422103" y="3480480"/>
            <a:ext cx="6089418" cy="553357"/>
          </a:xfrm>
          <a:prstGeom prst="rect">
            <a:avLst/>
          </a:prstGeom>
          <a:solidFill>
            <a:srgbClr val="8EB4E3"/>
          </a:solidFill>
          <a:ln w="25907">
            <a:solidFill>
              <a:srgbClr val="385D8A"/>
            </a:solidFill>
          </a:ln>
        </p:spPr>
        <p:txBody>
          <a:bodyPr vert="horz" wrap="square" lIns="0" tIns="4445" rIns="0" bIns="0" rtlCol="0">
            <a:spAutoFit/>
          </a:bodyPr>
          <a:lstStyle/>
          <a:p>
            <a:pPr indent="449580" algn="just">
              <a:spcAft>
                <a:spcPts val="0"/>
              </a:spcAft>
            </a:pPr>
            <a:r>
              <a:rPr lang="ru-RU" sz="1200" b="1" kern="100" smtClean="0">
                <a:latin typeface="Times New Roman" panose="02020603050405020304" pitchFamily="18" charset="0"/>
                <a:ea typeface="Lucida Sans Unicode" panose="020B0602030504020204" pitchFamily="34" charset="0"/>
                <a:cs typeface="Times New Roman" panose="02020603050405020304" pitchFamily="18" charset="0"/>
              </a:rPr>
              <a:t> </a:t>
            </a:r>
            <a:r>
              <a:rPr lang="ru-RU" sz="1200" b="1" kern="100">
                <a:latin typeface="Times New Roman" panose="02020603050405020304" pitchFamily="18" charset="0"/>
                <a:ea typeface="Lucida Sans Unicode" panose="020B0602030504020204" pitchFamily="34" charset="0"/>
                <a:cs typeface="Times New Roman" panose="02020603050405020304" pitchFamily="18" charset="0"/>
              </a:rPr>
              <a:t>сроки хранения протоколов, порядок внесения данных в ЕИСОТ, форма и порядок ведения реестра обученных по ОТ (например, в </a:t>
            </a:r>
            <a:r>
              <a:rPr lang="en-US" sz="1200" b="1" kern="100">
                <a:latin typeface="Times New Roman" panose="02020603050405020304" pitchFamily="18" charset="0"/>
                <a:ea typeface="Lucida Sans Unicode" panose="020B0602030504020204" pitchFamily="34" charset="0"/>
                <a:cs typeface="Times New Roman" panose="02020603050405020304" pitchFamily="18" charset="0"/>
              </a:rPr>
              <a:t>EXCEL</a:t>
            </a:r>
            <a:r>
              <a:rPr lang="ru-RU" sz="1200" b="1" kern="100">
                <a:latin typeface="Times New Roman" panose="02020603050405020304" pitchFamily="18" charset="0"/>
                <a:ea typeface="Lucida Sans Unicode" panose="020B0602030504020204" pitchFamily="34" charset="0"/>
                <a:cs typeface="Times New Roman" panose="02020603050405020304" pitchFamily="18" charset="0"/>
              </a:rPr>
              <a:t>).</a:t>
            </a:r>
            <a:endParaRPr lang="ru-RU" sz="900" b="1" kern="100">
              <a:latin typeface="Arial" panose="020B0604020202020204" pitchFamily="34" charset="0"/>
              <a:ea typeface="Lucida Sans Unicode" panose="020B0602030504020204" pitchFamily="34" charset="0"/>
              <a:cs typeface="Times New Roman" panose="02020603050405020304" pitchFamily="18" charset="0"/>
            </a:endParaRPr>
          </a:p>
          <a:p>
            <a:pPr marL="2600325" marR="245110" lvl="0" indent="-2348865" defTabSz="914400" eaLnBrk="1" fontAlgn="auto" latinLnBrk="0" hangingPunct="1">
              <a:lnSpc>
                <a:spcPts val="1440"/>
              </a:lnSpc>
              <a:spcBef>
                <a:spcPts val="35"/>
              </a:spcBef>
              <a:spcAft>
                <a:spcPts val="0"/>
              </a:spcAft>
              <a:buClrTx/>
              <a:buSzTx/>
              <a:buFontTx/>
              <a:buNone/>
              <a:tabLst/>
              <a:defRPr/>
            </a:pPr>
            <a:endParaRPr kumimoji="0" sz="1200" b="1" i="0" u="none" strike="noStrike" kern="0" cap="none" spc="0" normalizeH="0" baseline="0" noProof="0">
              <a:ln>
                <a:noFill/>
              </a:ln>
              <a:solidFill>
                <a:sysClr val="windowText" lastClr="000000"/>
              </a:solidFill>
              <a:effectLst/>
              <a:uLnTx/>
              <a:uFillTx/>
              <a:latin typeface="Calibri"/>
              <a:cs typeface="Calibri"/>
            </a:endParaRPr>
          </a:p>
        </p:txBody>
      </p:sp>
      <p:grpSp>
        <p:nvGrpSpPr>
          <p:cNvPr id="14" name="object 14"/>
          <p:cNvGrpSpPr/>
          <p:nvPr/>
        </p:nvGrpSpPr>
        <p:grpSpPr>
          <a:xfrm>
            <a:off x="240728" y="2192977"/>
            <a:ext cx="1250315" cy="2618740"/>
            <a:chOff x="240728" y="2192977"/>
            <a:chExt cx="1250315" cy="2618740"/>
          </a:xfrm>
        </p:grpSpPr>
        <p:sp>
          <p:nvSpPr>
            <p:cNvPr id="15" name="object 15"/>
            <p:cNvSpPr/>
            <p:nvPr/>
          </p:nvSpPr>
          <p:spPr>
            <a:xfrm>
              <a:off x="253745" y="2205995"/>
              <a:ext cx="1224280" cy="2592705"/>
            </a:xfrm>
            <a:custGeom>
              <a:avLst/>
              <a:gdLst/>
              <a:ahLst/>
              <a:cxnLst/>
              <a:rect l="l" t="t" r="r" b="b"/>
              <a:pathLst>
                <a:path w="1224280" h="2592704">
                  <a:moveTo>
                    <a:pt x="1019810" y="0"/>
                  </a:moveTo>
                  <a:lnTo>
                    <a:pt x="203961" y="0"/>
                  </a:lnTo>
                  <a:lnTo>
                    <a:pt x="157194" y="5386"/>
                  </a:lnTo>
                  <a:lnTo>
                    <a:pt x="114262" y="20730"/>
                  </a:lnTo>
                  <a:lnTo>
                    <a:pt x="76392" y="44806"/>
                  </a:lnTo>
                  <a:lnTo>
                    <a:pt x="44806" y="76392"/>
                  </a:lnTo>
                  <a:lnTo>
                    <a:pt x="20730" y="114262"/>
                  </a:lnTo>
                  <a:lnTo>
                    <a:pt x="5386" y="157194"/>
                  </a:lnTo>
                  <a:lnTo>
                    <a:pt x="0" y="203962"/>
                  </a:lnTo>
                  <a:lnTo>
                    <a:pt x="0" y="2388349"/>
                  </a:lnTo>
                  <a:lnTo>
                    <a:pt x="5386" y="2435117"/>
                  </a:lnTo>
                  <a:lnTo>
                    <a:pt x="20730" y="2478050"/>
                  </a:lnTo>
                  <a:lnTo>
                    <a:pt x="44806" y="2515923"/>
                  </a:lnTo>
                  <a:lnTo>
                    <a:pt x="76392" y="2547512"/>
                  </a:lnTo>
                  <a:lnTo>
                    <a:pt x="114262" y="2571591"/>
                  </a:lnTo>
                  <a:lnTo>
                    <a:pt x="157194" y="2586936"/>
                  </a:lnTo>
                  <a:lnTo>
                    <a:pt x="203961" y="2592324"/>
                  </a:lnTo>
                  <a:lnTo>
                    <a:pt x="1019810" y="2592324"/>
                  </a:lnTo>
                  <a:lnTo>
                    <a:pt x="1066577" y="2586936"/>
                  </a:lnTo>
                  <a:lnTo>
                    <a:pt x="1109509" y="2571591"/>
                  </a:lnTo>
                  <a:lnTo>
                    <a:pt x="1147379" y="2547512"/>
                  </a:lnTo>
                  <a:lnTo>
                    <a:pt x="1178965" y="2515923"/>
                  </a:lnTo>
                  <a:lnTo>
                    <a:pt x="1203041" y="2478050"/>
                  </a:lnTo>
                  <a:lnTo>
                    <a:pt x="1218385" y="2435117"/>
                  </a:lnTo>
                  <a:lnTo>
                    <a:pt x="1223772" y="2388349"/>
                  </a:lnTo>
                  <a:lnTo>
                    <a:pt x="1223772" y="203962"/>
                  </a:lnTo>
                  <a:lnTo>
                    <a:pt x="1218385" y="157194"/>
                  </a:lnTo>
                  <a:lnTo>
                    <a:pt x="1203041" y="114262"/>
                  </a:lnTo>
                  <a:lnTo>
                    <a:pt x="1178965" y="76392"/>
                  </a:lnTo>
                  <a:lnTo>
                    <a:pt x="1147379" y="44806"/>
                  </a:lnTo>
                  <a:lnTo>
                    <a:pt x="1109509" y="20730"/>
                  </a:lnTo>
                  <a:lnTo>
                    <a:pt x="1066577" y="5386"/>
                  </a:lnTo>
                  <a:lnTo>
                    <a:pt x="1019810" y="0"/>
                  </a:lnTo>
                  <a:close/>
                </a:path>
              </a:pathLst>
            </a:custGeom>
            <a:solidFill>
              <a:srgbClr val="C6D9F1"/>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6" name="object 16"/>
            <p:cNvSpPr/>
            <p:nvPr/>
          </p:nvSpPr>
          <p:spPr>
            <a:xfrm>
              <a:off x="253745" y="2205995"/>
              <a:ext cx="1224280" cy="2592705"/>
            </a:xfrm>
            <a:custGeom>
              <a:avLst/>
              <a:gdLst/>
              <a:ahLst/>
              <a:cxnLst/>
              <a:rect l="l" t="t" r="r" b="b"/>
              <a:pathLst>
                <a:path w="1224280" h="2592704">
                  <a:moveTo>
                    <a:pt x="0" y="203962"/>
                  </a:moveTo>
                  <a:lnTo>
                    <a:pt x="5386" y="157194"/>
                  </a:lnTo>
                  <a:lnTo>
                    <a:pt x="20730" y="114262"/>
                  </a:lnTo>
                  <a:lnTo>
                    <a:pt x="44806" y="76392"/>
                  </a:lnTo>
                  <a:lnTo>
                    <a:pt x="76392" y="44806"/>
                  </a:lnTo>
                  <a:lnTo>
                    <a:pt x="114262" y="20730"/>
                  </a:lnTo>
                  <a:lnTo>
                    <a:pt x="157194" y="5386"/>
                  </a:lnTo>
                  <a:lnTo>
                    <a:pt x="203961" y="0"/>
                  </a:lnTo>
                  <a:lnTo>
                    <a:pt x="1019810" y="0"/>
                  </a:lnTo>
                  <a:lnTo>
                    <a:pt x="1066577" y="5386"/>
                  </a:lnTo>
                  <a:lnTo>
                    <a:pt x="1109509" y="20730"/>
                  </a:lnTo>
                  <a:lnTo>
                    <a:pt x="1147379" y="44806"/>
                  </a:lnTo>
                  <a:lnTo>
                    <a:pt x="1178965" y="76392"/>
                  </a:lnTo>
                  <a:lnTo>
                    <a:pt x="1203041" y="114262"/>
                  </a:lnTo>
                  <a:lnTo>
                    <a:pt x="1218385" y="157194"/>
                  </a:lnTo>
                  <a:lnTo>
                    <a:pt x="1223772" y="203962"/>
                  </a:lnTo>
                  <a:lnTo>
                    <a:pt x="1223772" y="2388349"/>
                  </a:lnTo>
                  <a:lnTo>
                    <a:pt x="1218385" y="2435117"/>
                  </a:lnTo>
                  <a:lnTo>
                    <a:pt x="1203041" y="2478050"/>
                  </a:lnTo>
                  <a:lnTo>
                    <a:pt x="1178965" y="2515923"/>
                  </a:lnTo>
                  <a:lnTo>
                    <a:pt x="1147379" y="2547512"/>
                  </a:lnTo>
                  <a:lnTo>
                    <a:pt x="1109509" y="2571591"/>
                  </a:lnTo>
                  <a:lnTo>
                    <a:pt x="1066577" y="2586936"/>
                  </a:lnTo>
                  <a:lnTo>
                    <a:pt x="1019810" y="2592324"/>
                  </a:lnTo>
                  <a:lnTo>
                    <a:pt x="203961" y="2592324"/>
                  </a:lnTo>
                  <a:lnTo>
                    <a:pt x="157194" y="2586936"/>
                  </a:lnTo>
                  <a:lnTo>
                    <a:pt x="114262" y="2571591"/>
                  </a:lnTo>
                  <a:lnTo>
                    <a:pt x="76392" y="2547512"/>
                  </a:lnTo>
                  <a:lnTo>
                    <a:pt x="44806" y="2515923"/>
                  </a:lnTo>
                  <a:lnTo>
                    <a:pt x="20730" y="2478050"/>
                  </a:lnTo>
                  <a:lnTo>
                    <a:pt x="5386" y="2435117"/>
                  </a:lnTo>
                  <a:lnTo>
                    <a:pt x="0" y="2388349"/>
                  </a:lnTo>
                  <a:lnTo>
                    <a:pt x="0" y="203962"/>
                  </a:lnTo>
                  <a:close/>
                </a:path>
              </a:pathLst>
            </a:custGeom>
            <a:ln w="25907">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17" name="object 17"/>
          <p:cNvSpPr txBox="1"/>
          <p:nvPr/>
        </p:nvSpPr>
        <p:spPr>
          <a:xfrm>
            <a:off x="404039" y="3021963"/>
            <a:ext cx="920750" cy="939800"/>
          </a:xfrm>
          <a:prstGeom prst="rect">
            <a:avLst/>
          </a:prstGeom>
        </p:spPr>
        <p:txBody>
          <a:bodyPr vert="horz" wrap="square" lIns="0" tIns="12700" rIns="0" bIns="0" rtlCol="0">
            <a:spAutoFit/>
          </a:bodyPr>
          <a:lstStyle/>
          <a:p>
            <a:pPr marL="12065" marR="5080" lvl="0" indent="0" algn="ctr" defTabSz="914400" eaLnBrk="1" fontAlgn="auto" latinLnBrk="0" hangingPunct="1">
              <a:lnSpc>
                <a:spcPct val="100000"/>
              </a:lnSpc>
              <a:spcBef>
                <a:spcPts val="100"/>
              </a:spcBef>
              <a:spcAft>
                <a:spcPts val="0"/>
              </a:spcAft>
              <a:buClrTx/>
              <a:buSzTx/>
              <a:buFontTx/>
              <a:buNone/>
              <a:tabLst/>
              <a:defRPr/>
            </a:pPr>
            <a:r>
              <a:rPr lang="ru-RU" sz="1200" b="1" kern="0" dirty="0">
                <a:solidFill>
                  <a:sysClr val="windowText" lastClr="000000"/>
                </a:solidFill>
                <a:latin typeface="Calibri"/>
                <a:cs typeface="Calibri"/>
              </a:rPr>
              <a:t>В</a:t>
            </a:r>
            <a:r>
              <a:rPr kumimoji="0" sz="1200" b="1" i="0" u="none" strike="noStrike" kern="0" cap="none" spc="0" normalizeH="0" baseline="0" noProof="0" smtClean="0">
                <a:ln>
                  <a:noFill/>
                </a:ln>
                <a:solidFill>
                  <a:sysClr val="windowText" lastClr="000000"/>
                </a:solidFill>
                <a:effectLst/>
                <a:uLnTx/>
                <a:uFillTx/>
                <a:latin typeface="Calibri"/>
                <a:cs typeface="Calibri"/>
              </a:rPr>
              <a:t>)</a:t>
            </a:r>
            <a:r>
              <a:rPr kumimoji="0" sz="1200" b="1" i="0" u="none" strike="noStrike" kern="0" cap="none" spc="5" normalizeH="0" baseline="0" noProof="0" smtClean="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процедура подготовки работников </a:t>
            </a:r>
            <a:r>
              <a:rPr kumimoji="0" sz="1200" b="1" i="0" u="none" strike="noStrike" kern="0" cap="none" spc="0" normalizeH="0" baseline="0" noProof="0" dirty="0">
                <a:ln>
                  <a:noFill/>
                </a:ln>
                <a:solidFill>
                  <a:sysClr val="windowText" lastClr="000000"/>
                </a:solidFill>
                <a:effectLst/>
                <a:uLnTx/>
                <a:uFillTx/>
                <a:latin typeface="Calibri"/>
                <a:cs typeface="Calibri"/>
              </a:rPr>
              <a:t>по</a:t>
            </a:r>
            <a:r>
              <a:rPr kumimoji="0" sz="1200" b="1" i="0" u="none" strike="noStrike" kern="0" cap="none" spc="-15"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охране труда</a:t>
            </a:r>
            <a:endParaRPr kumimoji="0" sz="1200" b="0" i="0" u="none" strike="noStrike" kern="0" cap="none" spc="0" normalizeH="0" baseline="0" noProof="0">
              <a:ln>
                <a:noFill/>
              </a:ln>
              <a:solidFill>
                <a:sysClr val="windowText" lastClr="000000"/>
              </a:solidFill>
              <a:effectLst/>
              <a:uLnTx/>
              <a:uFillTx/>
              <a:latin typeface="Calibri"/>
              <a:cs typeface="Calibri"/>
            </a:endParaRPr>
          </a:p>
        </p:txBody>
      </p:sp>
      <p:grpSp>
        <p:nvGrpSpPr>
          <p:cNvPr id="18" name="object 18"/>
          <p:cNvGrpSpPr/>
          <p:nvPr/>
        </p:nvGrpSpPr>
        <p:grpSpPr>
          <a:xfrm>
            <a:off x="94249" y="685142"/>
            <a:ext cx="2117090" cy="1417320"/>
            <a:chOff x="94249" y="685142"/>
            <a:chExt cx="2117090" cy="1417320"/>
          </a:xfrm>
        </p:grpSpPr>
        <p:sp>
          <p:nvSpPr>
            <p:cNvPr id="19" name="object 19"/>
            <p:cNvSpPr/>
            <p:nvPr/>
          </p:nvSpPr>
          <p:spPr>
            <a:xfrm>
              <a:off x="107203" y="698096"/>
              <a:ext cx="2091055" cy="1210945"/>
            </a:xfrm>
            <a:custGeom>
              <a:avLst/>
              <a:gdLst/>
              <a:ahLst/>
              <a:cxnLst/>
              <a:rect l="l" t="t" r="r" b="b"/>
              <a:pathLst>
                <a:path w="2091055" h="1210945">
                  <a:moveTo>
                    <a:pt x="1277429" y="0"/>
                  </a:moveTo>
                  <a:lnTo>
                    <a:pt x="1231262" y="3788"/>
                  </a:lnTo>
                  <a:lnTo>
                    <a:pt x="1187444" y="15353"/>
                  </a:lnTo>
                  <a:lnTo>
                    <a:pt x="1147675" y="34246"/>
                  </a:lnTo>
                  <a:lnTo>
                    <a:pt x="1113652" y="60019"/>
                  </a:lnTo>
                  <a:lnTo>
                    <a:pt x="1087074" y="92223"/>
                  </a:lnTo>
                  <a:lnTo>
                    <a:pt x="1073323" y="82279"/>
                  </a:lnTo>
                  <a:lnTo>
                    <a:pt x="1027181" y="57526"/>
                  </a:lnTo>
                  <a:lnTo>
                    <a:pt x="978849" y="41932"/>
                  </a:lnTo>
                  <a:lnTo>
                    <a:pt x="929075" y="34481"/>
                  </a:lnTo>
                  <a:lnTo>
                    <a:pt x="879262" y="34834"/>
                  </a:lnTo>
                  <a:lnTo>
                    <a:pt x="830809" y="42653"/>
                  </a:lnTo>
                  <a:lnTo>
                    <a:pt x="785119" y="57598"/>
                  </a:lnTo>
                  <a:lnTo>
                    <a:pt x="743594" y="79331"/>
                  </a:lnTo>
                  <a:lnTo>
                    <a:pt x="707634" y="107512"/>
                  </a:lnTo>
                  <a:lnTo>
                    <a:pt x="678642" y="141803"/>
                  </a:lnTo>
                  <a:lnTo>
                    <a:pt x="629575" y="123275"/>
                  </a:lnTo>
                  <a:lnTo>
                    <a:pt x="577654" y="111489"/>
                  </a:lnTo>
                  <a:lnTo>
                    <a:pt x="523982" y="106617"/>
                  </a:lnTo>
                  <a:lnTo>
                    <a:pt x="469664" y="108834"/>
                  </a:lnTo>
                  <a:lnTo>
                    <a:pt x="417781" y="117801"/>
                  </a:lnTo>
                  <a:lnTo>
                    <a:pt x="369685" y="132805"/>
                  </a:lnTo>
                  <a:lnTo>
                    <a:pt x="325951" y="153250"/>
                  </a:lnTo>
                  <a:lnTo>
                    <a:pt x="287153" y="178540"/>
                  </a:lnTo>
                  <a:lnTo>
                    <a:pt x="253867" y="208077"/>
                  </a:lnTo>
                  <a:lnTo>
                    <a:pt x="226668" y="241265"/>
                  </a:lnTo>
                  <a:lnTo>
                    <a:pt x="206132" y="277508"/>
                  </a:lnTo>
                  <a:lnTo>
                    <a:pt x="192834" y="316208"/>
                  </a:lnTo>
                  <a:lnTo>
                    <a:pt x="187348" y="356770"/>
                  </a:lnTo>
                  <a:lnTo>
                    <a:pt x="190251" y="398597"/>
                  </a:lnTo>
                  <a:lnTo>
                    <a:pt x="188499" y="402369"/>
                  </a:lnTo>
                  <a:lnTo>
                    <a:pt x="140223" y="410956"/>
                  </a:lnTo>
                  <a:lnTo>
                    <a:pt x="96378" y="427982"/>
                  </a:lnTo>
                  <a:lnTo>
                    <a:pt x="58673" y="452576"/>
                  </a:lnTo>
                  <a:lnTo>
                    <a:pt x="28821" y="483865"/>
                  </a:lnTo>
                  <a:lnTo>
                    <a:pt x="7083" y="525067"/>
                  </a:lnTo>
                  <a:lnTo>
                    <a:pt x="0" y="567874"/>
                  </a:lnTo>
                  <a:lnTo>
                    <a:pt x="6857" y="610114"/>
                  </a:lnTo>
                  <a:lnTo>
                    <a:pt x="26939" y="649614"/>
                  </a:lnTo>
                  <a:lnTo>
                    <a:pt x="59531" y="684202"/>
                  </a:lnTo>
                  <a:lnTo>
                    <a:pt x="103917" y="711703"/>
                  </a:lnTo>
                  <a:lnTo>
                    <a:pt x="76352" y="740636"/>
                  </a:lnTo>
                  <a:lnTo>
                    <a:pt x="57585" y="773189"/>
                  </a:lnTo>
                  <a:lnTo>
                    <a:pt x="48122" y="808149"/>
                  </a:lnTo>
                  <a:lnTo>
                    <a:pt x="48468" y="844304"/>
                  </a:lnTo>
                  <a:lnTo>
                    <a:pt x="59627" y="881545"/>
                  </a:lnTo>
                  <a:lnTo>
                    <a:pt x="80541" y="914747"/>
                  </a:lnTo>
                  <a:lnTo>
                    <a:pt x="109807" y="943036"/>
                  </a:lnTo>
                  <a:lnTo>
                    <a:pt x="146022" y="965540"/>
                  </a:lnTo>
                  <a:lnTo>
                    <a:pt x="187780" y="981386"/>
                  </a:lnTo>
                  <a:lnTo>
                    <a:pt x="233678" y="989703"/>
                  </a:lnTo>
                  <a:lnTo>
                    <a:pt x="282313" y="989617"/>
                  </a:lnTo>
                  <a:lnTo>
                    <a:pt x="286263" y="994939"/>
                  </a:lnTo>
                  <a:lnTo>
                    <a:pt x="315265" y="1027895"/>
                  </a:lnTo>
                  <a:lnTo>
                    <a:pt x="348786" y="1056790"/>
                  </a:lnTo>
                  <a:lnTo>
                    <a:pt x="386214" y="1081503"/>
                  </a:lnTo>
                  <a:lnTo>
                    <a:pt x="426941" y="1101914"/>
                  </a:lnTo>
                  <a:lnTo>
                    <a:pt x="470355" y="1117903"/>
                  </a:lnTo>
                  <a:lnTo>
                    <a:pt x="515847" y="1129349"/>
                  </a:lnTo>
                  <a:lnTo>
                    <a:pt x="562808" y="1136132"/>
                  </a:lnTo>
                  <a:lnTo>
                    <a:pt x="610626" y="1138132"/>
                  </a:lnTo>
                  <a:lnTo>
                    <a:pt x="658692" y="1135228"/>
                  </a:lnTo>
                  <a:lnTo>
                    <a:pt x="706396" y="1127300"/>
                  </a:lnTo>
                  <a:lnTo>
                    <a:pt x="753127" y="1114228"/>
                  </a:lnTo>
                  <a:lnTo>
                    <a:pt x="798276" y="1095891"/>
                  </a:lnTo>
                  <a:lnTo>
                    <a:pt x="833431" y="1130598"/>
                  </a:lnTo>
                  <a:lnTo>
                    <a:pt x="875269" y="1159823"/>
                  </a:lnTo>
                  <a:lnTo>
                    <a:pt x="922790" y="1182980"/>
                  </a:lnTo>
                  <a:lnTo>
                    <a:pt x="974997" y="1199485"/>
                  </a:lnTo>
                  <a:lnTo>
                    <a:pt x="1026895" y="1208385"/>
                  </a:lnTo>
                  <a:lnTo>
                    <a:pt x="1078536" y="1210534"/>
                  </a:lnTo>
                  <a:lnTo>
                    <a:pt x="1129083" y="1206287"/>
                  </a:lnTo>
                  <a:lnTo>
                    <a:pt x="1177697" y="1195998"/>
                  </a:lnTo>
                  <a:lnTo>
                    <a:pt x="1223541" y="1180022"/>
                  </a:lnTo>
                  <a:lnTo>
                    <a:pt x="1265777" y="1158714"/>
                  </a:lnTo>
                  <a:lnTo>
                    <a:pt x="1303568" y="1132427"/>
                  </a:lnTo>
                  <a:lnTo>
                    <a:pt x="1336076" y="1101518"/>
                  </a:lnTo>
                  <a:lnTo>
                    <a:pt x="1362463" y="1066339"/>
                  </a:lnTo>
                  <a:lnTo>
                    <a:pt x="1381892" y="1027247"/>
                  </a:lnTo>
                  <a:lnTo>
                    <a:pt x="1415885" y="1041505"/>
                  </a:lnTo>
                  <a:lnTo>
                    <a:pt x="1451869" y="1051909"/>
                  </a:lnTo>
                  <a:lnTo>
                    <a:pt x="1489320" y="1058339"/>
                  </a:lnTo>
                  <a:lnTo>
                    <a:pt x="1527714" y="1060674"/>
                  </a:lnTo>
                  <a:lnTo>
                    <a:pt x="1578004" y="1057442"/>
                  </a:lnTo>
                  <a:lnTo>
                    <a:pt x="1625408" y="1047505"/>
                  </a:lnTo>
                  <a:lnTo>
                    <a:pt x="1669128" y="1031482"/>
                  </a:lnTo>
                  <a:lnTo>
                    <a:pt x="1708370" y="1009989"/>
                  </a:lnTo>
                  <a:lnTo>
                    <a:pt x="1742336" y="983645"/>
                  </a:lnTo>
                  <a:lnTo>
                    <a:pt x="1770233" y="953065"/>
                  </a:lnTo>
                  <a:lnTo>
                    <a:pt x="1791263" y="918869"/>
                  </a:lnTo>
                  <a:lnTo>
                    <a:pt x="1804630" y="881673"/>
                  </a:lnTo>
                  <a:lnTo>
                    <a:pt x="1809539" y="842094"/>
                  </a:lnTo>
                  <a:lnTo>
                    <a:pt x="1850693" y="835301"/>
                  </a:lnTo>
                  <a:lnTo>
                    <a:pt x="1890246" y="824455"/>
                  </a:lnTo>
                  <a:lnTo>
                    <a:pt x="1927720" y="809717"/>
                  </a:lnTo>
                  <a:lnTo>
                    <a:pt x="1962638" y="791243"/>
                  </a:lnTo>
                  <a:lnTo>
                    <a:pt x="2002150" y="763046"/>
                  </a:lnTo>
                  <a:lnTo>
                    <a:pt x="2034550" y="731079"/>
                  </a:lnTo>
                  <a:lnTo>
                    <a:pt x="2059715" y="696089"/>
                  </a:lnTo>
                  <a:lnTo>
                    <a:pt x="2077521" y="658820"/>
                  </a:lnTo>
                  <a:lnTo>
                    <a:pt x="2087844" y="620019"/>
                  </a:lnTo>
                  <a:lnTo>
                    <a:pt x="2090560" y="580430"/>
                  </a:lnTo>
                  <a:lnTo>
                    <a:pt x="2085544" y="540800"/>
                  </a:lnTo>
                  <a:lnTo>
                    <a:pt x="2072674" y="501874"/>
                  </a:lnTo>
                  <a:lnTo>
                    <a:pt x="2051825" y="464397"/>
                  </a:lnTo>
                  <a:lnTo>
                    <a:pt x="2022874" y="429116"/>
                  </a:lnTo>
                  <a:lnTo>
                    <a:pt x="2026262" y="422554"/>
                  </a:lnTo>
                  <a:lnTo>
                    <a:pt x="2029359" y="415903"/>
                  </a:lnTo>
                  <a:lnTo>
                    <a:pt x="2032163" y="409168"/>
                  </a:lnTo>
                  <a:lnTo>
                    <a:pt x="2034672" y="402357"/>
                  </a:lnTo>
                  <a:lnTo>
                    <a:pt x="2043268" y="361655"/>
                  </a:lnTo>
                  <a:lnTo>
                    <a:pt x="2041488" y="321639"/>
                  </a:lnTo>
                  <a:lnTo>
                    <a:pt x="2030062" y="283316"/>
                  </a:lnTo>
                  <a:lnTo>
                    <a:pt x="2009717" y="247690"/>
                  </a:lnTo>
                  <a:lnTo>
                    <a:pt x="1981180" y="215766"/>
                  </a:lnTo>
                  <a:lnTo>
                    <a:pt x="1945179" y="188551"/>
                  </a:lnTo>
                  <a:lnTo>
                    <a:pt x="1902442" y="167050"/>
                  </a:lnTo>
                  <a:lnTo>
                    <a:pt x="1853697" y="152268"/>
                  </a:lnTo>
                  <a:lnTo>
                    <a:pt x="1843083" y="121462"/>
                  </a:lnTo>
                  <a:lnTo>
                    <a:pt x="1803014" y="66765"/>
                  </a:lnTo>
                  <a:lnTo>
                    <a:pt x="1735286" y="22894"/>
                  </a:lnTo>
                  <a:lnTo>
                    <a:pt x="1692827" y="8685"/>
                  </a:lnTo>
                  <a:lnTo>
                    <a:pt x="1648415" y="1389"/>
                  </a:lnTo>
                  <a:lnTo>
                    <a:pt x="1603379" y="919"/>
                  </a:lnTo>
                  <a:lnTo>
                    <a:pt x="1559049" y="7189"/>
                  </a:lnTo>
                  <a:lnTo>
                    <a:pt x="1516756" y="20114"/>
                  </a:lnTo>
                  <a:lnTo>
                    <a:pt x="1477830" y="39605"/>
                  </a:lnTo>
                  <a:lnTo>
                    <a:pt x="1443601" y="65578"/>
                  </a:lnTo>
                  <a:lnTo>
                    <a:pt x="1427916" y="51129"/>
                  </a:lnTo>
                  <a:lnTo>
                    <a:pt x="1410300" y="38229"/>
                  </a:lnTo>
                  <a:lnTo>
                    <a:pt x="1390940" y="26995"/>
                  </a:lnTo>
                  <a:lnTo>
                    <a:pt x="1370018" y="17547"/>
                  </a:lnTo>
                  <a:lnTo>
                    <a:pt x="1324247" y="4436"/>
                  </a:lnTo>
                  <a:lnTo>
                    <a:pt x="1277429" y="0"/>
                  </a:lnTo>
                  <a:close/>
                </a:path>
              </a:pathLst>
            </a:custGeom>
            <a:solidFill>
              <a:srgbClr val="4F81BD"/>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0" name="object 20"/>
            <p:cNvPicPr/>
            <p:nvPr/>
          </p:nvPicPr>
          <p:blipFill>
            <a:blip r:embed="rId2" cstate="print"/>
            <a:stretch>
              <a:fillRect/>
            </a:stretch>
          </p:blipFill>
          <p:spPr>
            <a:xfrm>
              <a:off x="674488" y="1813695"/>
              <a:ext cx="225360" cy="275416"/>
            </a:xfrm>
            <a:prstGeom prst="rect">
              <a:avLst/>
            </a:prstGeom>
          </p:spPr>
        </p:pic>
        <p:sp>
          <p:nvSpPr>
            <p:cNvPr id="21" name="object 21"/>
            <p:cNvSpPr/>
            <p:nvPr/>
          </p:nvSpPr>
          <p:spPr>
            <a:xfrm>
              <a:off x="107203" y="698096"/>
              <a:ext cx="2091055" cy="1210945"/>
            </a:xfrm>
            <a:custGeom>
              <a:avLst/>
              <a:gdLst/>
              <a:ahLst/>
              <a:cxnLst/>
              <a:rect l="l" t="t" r="r" b="b"/>
              <a:pathLst>
                <a:path w="2091055" h="1210945">
                  <a:moveTo>
                    <a:pt x="190251" y="398597"/>
                  </a:moveTo>
                  <a:lnTo>
                    <a:pt x="187348" y="356770"/>
                  </a:lnTo>
                  <a:lnTo>
                    <a:pt x="192834" y="316208"/>
                  </a:lnTo>
                  <a:lnTo>
                    <a:pt x="206132" y="277508"/>
                  </a:lnTo>
                  <a:lnTo>
                    <a:pt x="226668" y="241265"/>
                  </a:lnTo>
                  <a:lnTo>
                    <a:pt x="253867" y="208077"/>
                  </a:lnTo>
                  <a:lnTo>
                    <a:pt x="287153" y="178540"/>
                  </a:lnTo>
                  <a:lnTo>
                    <a:pt x="325951" y="153250"/>
                  </a:lnTo>
                  <a:lnTo>
                    <a:pt x="369685" y="132805"/>
                  </a:lnTo>
                  <a:lnTo>
                    <a:pt x="417781" y="117801"/>
                  </a:lnTo>
                  <a:lnTo>
                    <a:pt x="469664" y="108834"/>
                  </a:lnTo>
                  <a:lnTo>
                    <a:pt x="523982" y="106617"/>
                  </a:lnTo>
                  <a:lnTo>
                    <a:pt x="577654" y="111489"/>
                  </a:lnTo>
                  <a:lnTo>
                    <a:pt x="629575" y="123275"/>
                  </a:lnTo>
                  <a:lnTo>
                    <a:pt x="678642" y="141803"/>
                  </a:lnTo>
                  <a:lnTo>
                    <a:pt x="707634" y="107512"/>
                  </a:lnTo>
                  <a:lnTo>
                    <a:pt x="743594" y="79331"/>
                  </a:lnTo>
                  <a:lnTo>
                    <a:pt x="785119" y="57598"/>
                  </a:lnTo>
                  <a:lnTo>
                    <a:pt x="830809" y="42653"/>
                  </a:lnTo>
                  <a:lnTo>
                    <a:pt x="879262" y="34834"/>
                  </a:lnTo>
                  <a:lnTo>
                    <a:pt x="929075" y="34481"/>
                  </a:lnTo>
                  <a:lnTo>
                    <a:pt x="978849" y="41932"/>
                  </a:lnTo>
                  <a:lnTo>
                    <a:pt x="1027181" y="57526"/>
                  </a:lnTo>
                  <a:lnTo>
                    <a:pt x="1073323" y="82279"/>
                  </a:lnTo>
                  <a:lnTo>
                    <a:pt x="1087074" y="92223"/>
                  </a:lnTo>
                  <a:lnTo>
                    <a:pt x="1113652" y="60019"/>
                  </a:lnTo>
                  <a:lnTo>
                    <a:pt x="1147675" y="34246"/>
                  </a:lnTo>
                  <a:lnTo>
                    <a:pt x="1187444" y="15353"/>
                  </a:lnTo>
                  <a:lnTo>
                    <a:pt x="1231262" y="3788"/>
                  </a:lnTo>
                  <a:lnTo>
                    <a:pt x="1277429" y="0"/>
                  </a:lnTo>
                  <a:lnTo>
                    <a:pt x="1324247" y="4436"/>
                  </a:lnTo>
                  <a:lnTo>
                    <a:pt x="1370018" y="17547"/>
                  </a:lnTo>
                  <a:lnTo>
                    <a:pt x="1410300" y="38229"/>
                  </a:lnTo>
                  <a:lnTo>
                    <a:pt x="1443601" y="65578"/>
                  </a:lnTo>
                  <a:lnTo>
                    <a:pt x="1477830" y="39605"/>
                  </a:lnTo>
                  <a:lnTo>
                    <a:pt x="1516756" y="20114"/>
                  </a:lnTo>
                  <a:lnTo>
                    <a:pt x="1559049" y="7189"/>
                  </a:lnTo>
                  <a:lnTo>
                    <a:pt x="1603379" y="919"/>
                  </a:lnTo>
                  <a:lnTo>
                    <a:pt x="1648415" y="1389"/>
                  </a:lnTo>
                  <a:lnTo>
                    <a:pt x="1692827" y="8685"/>
                  </a:lnTo>
                  <a:lnTo>
                    <a:pt x="1735286" y="22894"/>
                  </a:lnTo>
                  <a:lnTo>
                    <a:pt x="1774462" y="44102"/>
                  </a:lnTo>
                  <a:lnTo>
                    <a:pt x="1826038" y="92756"/>
                  </a:lnTo>
                  <a:lnTo>
                    <a:pt x="1853697" y="152268"/>
                  </a:lnTo>
                  <a:lnTo>
                    <a:pt x="1902442" y="167050"/>
                  </a:lnTo>
                  <a:lnTo>
                    <a:pt x="1945179" y="188551"/>
                  </a:lnTo>
                  <a:lnTo>
                    <a:pt x="1981180" y="215766"/>
                  </a:lnTo>
                  <a:lnTo>
                    <a:pt x="2009717" y="247690"/>
                  </a:lnTo>
                  <a:lnTo>
                    <a:pt x="2030062" y="283316"/>
                  </a:lnTo>
                  <a:lnTo>
                    <a:pt x="2041488" y="321639"/>
                  </a:lnTo>
                  <a:lnTo>
                    <a:pt x="2043268" y="361655"/>
                  </a:lnTo>
                  <a:lnTo>
                    <a:pt x="2034672" y="402357"/>
                  </a:lnTo>
                  <a:lnTo>
                    <a:pt x="2032163" y="409168"/>
                  </a:lnTo>
                  <a:lnTo>
                    <a:pt x="2029359" y="415903"/>
                  </a:lnTo>
                  <a:lnTo>
                    <a:pt x="2026262" y="422554"/>
                  </a:lnTo>
                  <a:lnTo>
                    <a:pt x="2022874" y="429116"/>
                  </a:lnTo>
                  <a:lnTo>
                    <a:pt x="2051825" y="464397"/>
                  </a:lnTo>
                  <a:lnTo>
                    <a:pt x="2072674" y="501874"/>
                  </a:lnTo>
                  <a:lnTo>
                    <a:pt x="2085544" y="540800"/>
                  </a:lnTo>
                  <a:lnTo>
                    <a:pt x="2090560" y="580430"/>
                  </a:lnTo>
                  <a:lnTo>
                    <a:pt x="2087844" y="620019"/>
                  </a:lnTo>
                  <a:lnTo>
                    <a:pt x="2077521" y="658820"/>
                  </a:lnTo>
                  <a:lnTo>
                    <a:pt x="2059715" y="696089"/>
                  </a:lnTo>
                  <a:lnTo>
                    <a:pt x="2034550" y="731079"/>
                  </a:lnTo>
                  <a:lnTo>
                    <a:pt x="2002150" y="763046"/>
                  </a:lnTo>
                  <a:lnTo>
                    <a:pt x="1962638" y="791243"/>
                  </a:lnTo>
                  <a:lnTo>
                    <a:pt x="1927720" y="809717"/>
                  </a:lnTo>
                  <a:lnTo>
                    <a:pt x="1890246" y="824455"/>
                  </a:lnTo>
                  <a:lnTo>
                    <a:pt x="1850693" y="835301"/>
                  </a:lnTo>
                  <a:lnTo>
                    <a:pt x="1809539" y="842094"/>
                  </a:lnTo>
                  <a:lnTo>
                    <a:pt x="1804630" y="881673"/>
                  </a:lnTo>
                  <a:lnTo>
                    <a:pt x="1791263" y="918869"/>
                  </a:lnTo>
                  <a:lnTo>
                    <a:pt x="1770233" y="953065"/>
                  </a:lnTo>
                  <a:lnTo>
                    <a:pt x="1742336" y="983645"/>
                  </a:lnTo>
                  <a:lnTo>
                    <a:pt x="1708370" y="1009989"/>
                  </a:lnTo>
                  <a:lnTo>
                    <a:pt x="1669128" y="1031482"/>
                  </a:lnTo>
                  <a:lnTo>
                    <a:pt x="1625408" y="1047505"/>
                  </a:lnTo>
                  <a:lnTo>
                    <a:pt x="1578004" y="1057442"/>
                  </a:lnTo>
                  <a:lnTo>
                    <a:pt x="1527714" y="1060674"/>
                  </a:lnTo>
                  <a:lnTo>
                    <a:pt x="1489320" y="1058339"/>
                  </a:lnTo>
                  <a:lnTo>
                    <a:pt x="1451869" y="1051909"/>
                  </a:lnTo>
                  <a:lnTo>
                    <a:pt x="1415885" y="1041505"/>
                  </a:lnTo>
                  <a:lnTo>
                    <a:pt x="1381892" y="1027247"/>
                  </a:lnTo>
                  <a:lnTo>
                    <a:pt x="1362463" y="1066339"/>
                  </a:lnTo>
                  <a:lnTo>
                    <a:pt x="1336076" y="1101518"/>
                  </a:lnTo>
                  <a:lnTo>
                    <a:pt x="1303568" y="1132427"/>
                  </a:lnTo>
                  <a:lnTo>
                    <a:pt x="1265777" y="1158714"/>
                  </a:lnTo>
                  <a:lnTo>
                    <a:pt x="1223541" y="1180022"/>
                  </a:lnTo>
                  <a:lnTo>
                    <a:pt x="1177697" y="1195998"/>
                  </a:lnTo>
                  <a:lnTo>
                    <a:pt x="1129083" y="1206287"/>
                  </a:lnTo>
                  <a:lnTo>
                    <a:pt x="1078536" y="1210534"/>
                  </a:lnTo>
                  <a:lnTo>
                    <a:pt x="1026895" y="1208385"/>
                  </a:lnTo>
                  <a:lnTo>
                    <a:pt x="974997" y="1199485"/>
                  </a:lnTo>
                  <a:lnTo>
                    <a:pt x="922790" y="1182980"/>
                  </a:lnTo>
                  <a:lnTo>
                    <a:pt x="875269" y="1159823"/>
                  </a:lnTo>
                  <a:lnTo>
                    <a:pt x="833431" y="1130598"/>
                  </a:lnTo>
                  <a:lnTo>
                    <a:pt x="798276" y="1095891"/>
                  </a:lnTo>
                  <a:lnTo>
                    <a:pt x="753127" y="1114228"/>
                  </a:lnTo>
                  <a:lnTo>
                    <a:pt x="706396" y="1127300"/>
                  </a:lnTo>
                  <a:lnTo>
                    <a:pt x="658692" y="1135228"/>
                  </a:lnTo>
                  <a:lnTo>
                    <a:pt x="610626" y="1138132"/>
                  </a:lnTo>
                  <a:lnTo>
                    <a:pt x="562808" y="1136132"/>
                  </a:lnTo>
                  <a:lnTo>
                    <a:pt x="515847" y="1129349"/>
                  </a:lnTo>
                  <a:lnTo>
                    <a:pt x="470355" y="1117903"/>
                  </a:lnTo>
                  <a:lnTo>
                    <a:pt x="426941" y="1101914"/>
                  </a:lnTo>
                  <a:lnTo>
                    <a:pt x="386214" y="1081503"/>
                  </a:lnTo>
                  <a:lnTo>
                    <a:pt x="348786" y="1056790"/>
                  </a:lnTo>
                  <a:lnTo>
                    <a:pt x="315265" y="1027895"/>
                  </a:lnTo>
                  <a:lnTo>
                    <a:pt x="286263" y="994939"/>
                  </a:lnTo>
                  <a:lnTo>
                    <a:pt x="282313" y="989617"/>
                  </a:lnTo>
                  <a:lnTo>
                    <a:pt x="233678" y="989703"/>
                  </a:lnTo>
                  <a:lnTo>
                    <a:pt x="187780" y="981386"/>
                  </a:lnTo>
                  <a:lnTo>
                    <a:pt x="146022" y="965540"/>
                  </a:lnTo>
                  <a:lnTo>
                    <a:pt x="109807" y="943036"/>
                  </a:lnTo>
                  <a:lnTo>
                    <a:pt x="80541" y="914747"/>
                  </a:lnTo>
                  <a:lnTo>
                    <a:pt x="59627" y="881545"/>
                  </a:lnTo>
                  <a:lnTo>
                    <a:pt x="48468" y="844304"/>
                  </a:lnTo>
                  <a:lnTo>
                    <a:pt x="48122" y="808149"/>
                  </a:lnTo>
                  <a:lnTo>
                    <a:pt x="57585" y="773189"/>
                  </a:lnTo>
                  <a:lnTo>
                    <a:pt x="76352" y="740636"/>
                  </a:lnTo>
                  <a:lnTo>
                    <a:pt x="103917" y="711703"/>
                  </a:lnTo>
                  <a:lnTo>
                    <a:pt x="59531" y="684202"/>
                  </a:lnTo>
                  <a:lnTo>
                    <a:pt x="26939" y="649614"/>
                  </a:lnTo>
                  <a:lnTo>
                    <a:pt x="6857" y="610114"/>
                  </a:lnTo>
                  <a:lnTo>
                    <a:pt x="0" y="567874"/>
                  </a:lnTo>
                  <a:lnTo>
                    <a:pt x="7083" y="525067"/>
                  </a:lnTo>
                  <a:lnTo>
                    <a:pt x="28821" y="483865"/>
                  </a:lnTo>
                  <a:lnTo>
                    <a:pt x="58673" y="452576"/>
                  </a:lnTo>
                  <a:lnTo>
                    <a:pt x="96378" y="427982"/>
                  </a:lnTo>
                  <a:lnTo>
                    <a:pt x="140223" y="410956"/>
                  </a:lnTo>
                  <a:lnTo>
                    <a:pt x="188499" y="402369"/>
                  </a:lnTo>
                  <a:lnTo>
                    <a:pt x="190251" y="398597"/>
                  </a:lnTo>
                  <a:close/>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2" name="object 22"/>
            <p:cNvSpPr/>
            <p:nvPr/>
          </p:nvSpPr>
          <p:spPr>
            <a:xfrm>
              <a:off x="684329" y="2021878"/>
              <a:ext cx="67310" cy="67310"/>
            </a:xfrm>
            <a:custGeom>
              <a:avLst/>
              <a:gdLst/>
              <a:ahLst/>
              <a:cxnLst/>
              <a:rect l="l" t="t" r="r" b="b"/>
              <a:pathLst>
                <a:path w="67309" h="67310">
                  <a:moveTo>
                    <a:pt x="67221" y="33616"/>
                  </a:moveTo>
                  <a:lnTo>
                    <a:pt x="64579" y="46702"/>
                  </a:lnTo>
                  <a:lnTo>
                    <a:pt x="57375" y="57388"/>
                  </a:lnTo>
                  <a:lnTo>
                    <a:pt x="46689" y="64592"/>
                  </a:lnTo>
                  <a:lnTo>
                    <a:pt x="33604" y="67233"/>
                  </a:lnTo>
                  <a:lnTo>
                    <a:pt x="20525" y="64592"/>
                  </a:lnTo>
                  <a:lnTo>
                    <a:pt x="9844" y="57388"/>
                  </a:lnTo>
                  <a:lnTo>
                    <a:pt x="2641" y="46702"/>
                  </a:lnTo>
                  <a:lnTo>
                    <a:pt x="0" y="33616"/>
                  </a:lnTo>
                  <a:lnTo>
                    <a:pt x="2641" y="20531"/>
                  </a:lnTo>
                  <a:lnTo>
                    <a:pt x="9844" y="9845"/>
                  </a:lnTo>
                  <a:lnTo>
                    <a:pt x="20525" y="2641"/>
                  </a:lnTo>
                  <a:lnTo>
                    <a:pt x="33604" y="0"/>
                  </a:lnTo>
                  <a:lnTo>
                    <a:pt x="46689" y="2641"/>
                  </a:lnTo>
                  <a:lnTo>
                    <a:pt x="57375" y="9845"/>
                  </a:lnTo>
                  <a:lnTo>
                    <a:pt x="64579" y="20531"/>
                  </a:lnTo>
                  <a:lnTo>
                    <a:pt x="67221" y="33616"/>
                  </a:lnTo>
                  <a:close/>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3" name="object 23"/>
            <p:cNvSpPr/>
            <p:nvPr/>
          </p:nvSpPr>
          <p:spPr>
            <a:xfrm>
              <a:off x="674488" y="1946930"/>
              <a:ext cx="134620" cy="134620"/>
            </a:xfrm>
            <a:custGeom>
              <a:avLst/>
              <a:gdLst/>
              <a:ahLst/>
              <a:cxnLst/>
              <a:rect l="l" t="t" r="r" b="b"/>
              <a:pathLst>
                <a:path w="134620" h="134619">
                  <a:moveTo>
                    <a:pt x="134454" y="67221"/>
                  </a:moveTo>
                  <a:lnTo>
                    <a:pt x="129171" y="93385"/>
                  </a:lnTo>
                  <a:lnTo>
                    <a:pt x="114765" y="114752"/>
                  </a:lnTo>
                  <a:lnTo>
                    <a:pt x="93397" y="129159"/>
                  </a:lnTo>
                  <a:lnTo>
                    <a:pt x="67233" y="134442"/>
                  </a:lnTo>
                  <a:lnTo>
                    <a:pt x="41062" y="129159"/>
                  </a:lnTo>
                  <a:lnTo>
                    <a:pt x="19691" y="114752"/>
                  </a:lnTo>
                  <a:lnTo>
                    <a:pt x="5283" y="93385"/>
                  </a:lnTo>
                  <a:lnTo>
                    <a:pt x="0" y="67221"/>
                  </a:lnTo>
                  <a:lnTo>
                    <a:pt x="5283" y="41056"/>
                  </a:lnTo>
                  <a:lnTo>
                    <a:pt x="19691" y="19689"/>
                  </a:lnTo>
                  <a:lnTo>
                    <a:pt x="41062" y="5283"/>
                  </a:lnTo>
                  <a:lnTo>
                    <a:pt x="67233" y="0"/>
                  </a:lnTo>
                  <a:lnTo>
                    <a:pt x="93397" y="5283"/>
                  </a:lnTo>
                  <a:lnTo>
                    <a:pt x="114765" y="19689"/>
                  </a:lnTo>
                  <a:lnTo>
                    <a:pt x="129171" y="41056"/>
                  </a:lnTo>
                  <a:lnTo>
                    <a:pt x="134454" y="67221"/>
                  </a:lnTo>
                  <a:close/>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4" name="object 24"/>
            <p:cNvSpPr/>
            <p:nvPr/>
          </p:nvSpPr>
          <p:spPr>
            <a:xfrm>
              <a:off x="698172" y="1813695"/>
              <a:ext cx="201930" cy="201930"/>
            </a:xfrm>
            <a:custGeom>
              <a:avLst/>
              <a:gdLst/>
              <a:ahLst/>
              <a:cxnLst/>
              <a:rect l="l" t="t" r="r" b="b"/>
              <a:pathLst>
                <a:path w="201930" h="201930">
                  <a:moveTo>
                    <a:pt x="201676" y="100837"/>
                  </a:moveTo>
                  <a:lnTo>
                    <a:pt x="193751" y="140087"/>
                  </a:lnTo>
                  <a:lnTo>
                    <a:pt x="172140" y="172140"/>
                  </a:lnTo>
                  <a:lnTo>
                    <a:pt x="140087" y="193751"/>
                  </a:lnTo>
                  <a:lnTo>
                    <a:pt x="100838" y="201675"/>
                  </a:lnTo>
                  <a:lnTo>
                    <a:pt x="61588" y="193751"/>
                  </a:lnTo>
                  <a:lnTo>
                    <a:pt x="29535" y="172140"/>
                  </a:lnTo>
                  <a:lnTo>
                    <a:pt x="7924" y="140087"/>
                  </a:lnTo>
                  <a:lnTo>
                    <a:pt x="0" y="100837"/>
                  </a:lnTo>
                  <a:lnTo>
                    <a:pt x="7924" y="61588"/>
                  </a:lnTo>
                  <a:lnTo>
                    <a:pt x="29535" y="29535"/>
                  </a:lnTo>
                  <a:lnTo>
                    <a:pt x="61588" y="7924"/>
                  </a:lnTo>
                  <a:lnTo>
                    <a:pt x="100838" y="0"/>
                  </a:lnTo>
                  <a:lnTo>
                    <a:pt x="140087" y="7924"/>
                  </a:lnTo>
                  <a:lnTo>
                    <a:pt x="172140" y="29535"/>
                  </a:lnTo>
                  <a:lnTo>
                    <a:pt x="193751" y="61588"/>
                  </a:lnTo>
                  <a:lnTo>
                    <a:pt x="201676" y="100837"/>
                  </a:lnTo>
                  <a:close/>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25" name="object 25"/>
            <p:cNvSpPr/>
            <p:nvPr/>
          </p:nvSpPr>
          <p:spPr>
            <a:xfrm>
              <a:off x="213353" y="1405087"/>
              <a:ext cx="1289050" cy="384175"/>
            </a:xfrm>
            <a:custGeom>
              <a:avLst/>
              <a:gdLst/>
              <a:ahLst/>
              <a:cxnLst/>
              <a:rect l="l" t="t" r="r" b="b"/>
              <a:pathLst>
                <a:path w="1289050" h="384175">
                  <a:moveTo>
                    <a:pt x="122428" y="22326"/>
                  </a:moveTo>
                  <a:lnTo>
                    <a:pt x="90475" y="22367"/>
                  </a:lnTo>
                  <a:lnTo>
                    <a:pt x="59061" y="18592"/>
                  </a:lnTo>
                  <a:lnTo>
                    <a:pt x="28723" y="11103"/>
                  </a:lnTo>
                  <a:lnTo>
                    <a:pt x="0" y="0"/>
                  </a:lnTo>
                </a:path>
                <a:path w="1289050" h="384175">
                  <a:moveTo>
                    <a:pt x="230441" y="266636"/>
                  </a:moveTo>
                  <a:lnTo>
                    <a:pt x="217412" y="270344"/>
                  </a:lnTo>
                  <a:lnTo>
                    <a:pt x="204111" y="273367"/>
                  </a:lnTo>
                  <a:lnTo>
                    <a:pt x="190586" y="275694"/>
                  </a:lnTo>
                  <a:lnTo>
                    <a:pt x="176885" y="277317"/>
                  </a:lnTo>
                </a:path>
                <a:path w="1289050" h="384175">
                  <a:moveTo>
                    <a:pt x="691997" y="384022"/>
                  </a:moveTo>
                  <a:lnTo>
                    <a:pt x="682706" y="372363"/>
                  </a:lnTo>
                  <a:lnTo>
                    <a:pt x="674219" y="360338"/>
                  </a:lnTo>
                  <a:lnTo>
                    <a:pt x="666553" y="347973"/>
                  </a:lnTo>
                  <a:lnTo>
                    <a:pt x="659726" y="335292"/>
                  </a:lnTo>
                </a:path>
                <a:path w="1289050" h="384175">
                  <a:moveTo>
                    <a:pt x="1288834" y="262483"/>
                  </a:moveTo>
                  <a:lnTo>
                    <a:pt x="1286961" y="276042"/>
                  </a:lnTo>
                  <a:lnTo>
                    <a:pt x="1284185" y="289494"/>
                  </a:lnTo>
                  <a:lnTo>
                    <a:pt x="1280515" y="302811"/>
                  </a:lnTo>
                  <a:lnTo>
                    <a:pt x="1275956" y="315963"/>
                  </a:lnTo>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6" name="object 26"/>
            <p:cNvPicPr/>
            <p:nvPr/>
          </p:nvPicPr>
          <p:blipFill>
            <a:blip r:embed="rId3" cstate="print"/>
            <a:stretch>
              <a:fillRect/>
            </a:stretch>
          </p:blipFill>
          <p:spPr>
            <a:xfrm>
              <a:off x="1745481" y="1324175"/>
              <a:ext cx="183057" cy="225793"/>
            </a:xfrm>
            <a:prstGeom prst="rect">
              <a:avLst/>
            </a:prstGeom>
          </p:spPr>
        </p:pic>
        <p:sp>
          <p:nvSpPr>
            <p:cNvPr id="27" name="object 27"/>
            <p:cNvSpPr/>
            <p:nvPr/>
          </p:nvSpPr>
          <p:spPr>
            <a:xfrm>
              <a:off x="297465" y="759736"/>
              <a:ext cx="1831975" cy="440055"/>
            </a:xfrm>
            <a:custGeom>
              <a:avLst/>
              <a:gdLst/>
              <a:ahLst/>
              <a:cxnLst/>
              <a:rect l="l" t="t" r="r" b="b"/>
              <a:pathLst>
                <a:path w="1831975" h="440055">
                  <a:moveTo>
                    <a:pt x="1831619" y="364515"/>
                  </a:moveTo>
                  <a:lnTo>
                    <a:pt x="1818335" y="385560"/>
                  </a:lnTo>
                  <a:lnTo>
                    <a:pt x="1802128" y="405193"/>
                  </a:lnTo>
                  <a:lnTo>
                    <a:pt x="1783175" y="423226"/>
                  </a:lnTo>
                  <a:lnTo>
                    <a:pt x="1761655" y="439470"/>
                  </a:lnTo>
                </a:path>
                <a:path w="1831975" h="440055">
                  <a:moveTo>
                    <a:pt x="1663725" y="86436"/>
                  </a:moveTo>
                  <a:lnTo>
                    <a:pt x="1665458" y="95220"/>
                  </a:lnTo>
                  <a:lnTo>
                    <a:pt x="1666654" y="104057"/>
                  </a:lnTo>
                  <a:lnTo>
                    <a:pt x="1667309" y="112932"/>
                  </a:lnTo>
                  <a:lnTo>
                    <a:pt x="1667421" y="121831"/>
                  </a:lnTo>
                </a:path>
                <a:path w="1831975" h="440055">
                  <a:moveTo>
                    <a:pt x="1216850" y="45148"/>
                  </a:moveTo>
                  <a:lnTo>
                    <a:pt x="1224238" y="33118"/>
                  </a:lnTo>
                  <a:lnTo>
                    <a:pt x="1232700" y="21555"/>
                  </a:lnTo>
                  <a:lnTo>
                    <a:pt x="1242200" y="10501"/>
                  </a:lnTo>
                  <a:lnTo>
                    <a:pt x="1252702" y="0"/>
                  </a:lnTo>
                </a:path>
                <a:path w="1831975" h="440055">
                  <a:moveTo>
                    <a:pt x="881583" y="66649"/>
                  </a:moveTo>
                  <a:lnTo>
                    <a:pt x="884767" y="56615"/>
                  </a:lnTo>
                  <a:lnTo>
                    <a:pt x="888730" y="46762"/>
                  </a:lnTo>
                  <a:lnTo>
                    <a:pt x="893459" y="37122"/>
                  </a:lnTo>
                  <a:lnTo>
                    <a:pt x="898944" y="27724"/>
                  </a:lnTo>
                </a:path>
                <a:path w="1831975" h="440055">
                  <a:moveTo>
                    <a:pt x="488124" y="79870"/>
                  </a:moveTo>
                  <a:lnTo>
                    <a:pt x="504902" y="88173"/>
                  </a:lnTo>
                  <a:lnTo>
                    <a:pt x="520995" y="97255"/>
                  </a:lnTo>
                  <a:lnTo>
                    <a:pt x="536359" y="107086"/>
                  </a:lnTo>
                  <a:lnTo>
                    <a:pt x="550951" y="117640"/>
                  </a:lnTo>
                </a:path>
                <a:path w="1831975" h="440055">
                  <a:moveTo>
                    <a:pt x="10960" y="376707"/>
                  </a:moveTo>
                  <a:lnTo>
                    <a:pt x="7472" y="366903"/>
                  </a:lnTo>
                  <a:lnTo>
                    <a:pt x="4479" y="357004"/>
                  </a:lnTo>
                  <a:lnTo>
                    <a:pt x="1987" y="347023"/>
                  </a:lnTo>
                  <a:lnTo>
                    <a:pt x="0" y="336969"/>
                  </a:lnTo>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28" name="object 28"/>
          <p:cNvSpPr txBox="1"/>
          <p:nvPr/>
        </p:nvSpPr>
        <p:spPr>
          <a:xfrm>
            <a:off x="521310" y="749769"/>
            <a:ext cx="1112520" cy="1032510"/>
          </a:xfrm>
          <a:prstGeom prst="rect">
            <a:avLst/>
          </a:prstGeom>
        </p:spPr>
        <p:txBody>
          <a:bodyPr vert="horz" wrap="square" lIns="0" tIns="13335" rIns="0" bIns="0" rtlCol="0">
            <a:spAutoFit/>
          </a:bodyPr>
          <a:lstStyle/>
          <a:p>
            <a:pPr marL="86995" marR="80645" lvl="0" indent="0" algn="ctr" defTabSz="914400" eaLnBrk="1" fontAlgn="auto" latinLnBrk="0" hangingPunct="1">
              <a:lnSpc>
                <a:spcPct val="100000"/>
              </a:lnSpc>
              <a:spcBef>
                <a:spcPts val="105"/>
              </a:spcBef>
              <a:spcAft>
                <a:spcPts val="0"/>
              </a:spcAft>
              <a:buClrTx/>
              <a:buSzTx/>
              <a:buFontTx/>
              <a:buNone/>
              <a:tabLst/>
              <a:defRPr/>
            </a:pPr>
            <a:r>
              <a:rPr kumimoji="0" sz="1100" b="1" i="0" u="none" strike="noStrike" kern="0" cap="none" spc="-10" normalizeH="0" baseline="0" noProof="0" dirty="0">
                <a:ln>
                  <a:noFill/>
                </a:ln>
                <a:solidFill>
                  <a:srgbClr val="FFFFFF"/>
                </a:solidFill>
                <a:effectLst/>
                <a:uLnTx/>
                <a:uFillTx/>
                <a:latin typeface="Times New Roman"/>
                <a:cs typeface="Times New Roman"/>
              </a:rPr>
              <a:t>устанавливает (определяет) работодатель</a:t>
            </a:r>
            <a:endParaRPr kumimoji="0" sz="1100" b="0" i="0" u="none" strike="noStrike" kern="0" cap="none" spc="0" normalizeH="0" baseline="0" noProof="0">
              <a:ln>
                <a:noFill/>
              </a:ln>
              <a:solidFill>
                <a:sysClr val="windowText" lastClr="000000"/>
              </a:solidFill>
              <a:effectLst/>
              <a:uLnTx/>
              <a:uFillTx/>
              <a:latin typeface="Times New Roman"/>
              <a:cs typeface="Times New Roman"/>
            </a:endParaRPr>
          </a:p>
          <a:p>
            <a:pPr marL="12700" marR="5080" lvl="0" indent="0" algn="ctr" defTabSz="914400" eaLnBrk="1" fontAlgn="auto" latinLnBrk="0" hangingPunct="1">
              <a:lnSpc>
                <a:spcPct val="100000"/>
              </a:lnSpc>
              <a:spcBef>
                <a:spcPts val="0"/>
              </a:spcBef>
              <a:spcAft>
                <a:spcPts val="0"/>
              </a:spcAft>
              <a:buClrTx/>
              <a:buSzTx/>
              <a:buFontTx/>
              <a:buNone/>
              <a:tabLst/>
              <a:defRPr/>
            </a:pPr>
            <a:r>
              <a:rPr kumimoji="0" sz="1100" b="1" i="0" u="none" strike="noStrike" kern="0" cap="none" spc="0" normalizeH="0" baseline="0" noProof="0" dirty="0">
                <a:ln>
                  <a:noFill/>
                </a:ln>
                <a:solidFill>
                  <a:srgbClr val="FFFFFF"/>
                </a:solidFill>
                <a:effectLst/>
                <a:uLnTx/>
                <a:uFillTx/>
                <a:latin typeface="Times New Roman"/>
                <a:cs typeface="Times New Roman"/>
              </a:rPr>
              <a:t>в</a:t>
            </a:r>
            <a:r>
              <a:rPr kumimoji="0" sz="1100" b="1" i="0" u="none" strike="noStrike" kern="0" cap="none" spc="-15" normalizeH="0" baseline="0" noProof="0" dirty="0">
                <a:ln>
                  <a:noFill/>
                </a:ln>
                <a:solidFill>
                  <a:srgbClr val="FFFFFF"/>
                </a:solidFill>
                <a:effectLst/>
                <a:uLnTx/>
                <a:uFillTx/>
                <a:latin typeface="Times New Roman"/>
                <a:cs typeface="Times New Roman"/>
              </a:rPr>
              <a:t> </a:t>
            </a:r>
            <a:r>
              <a:rPr kumimoji="0" sz="1100" b="1" i="0" u="none" strike="noStrike" kern="0" cap="none" spc="0" normalizeH="0" baseline="0" noProof="0" dirty="0">
                <a:ln>
                  <a:noFill/>
                </a:ln>
                <a:solidFill>
                  <a:srgbClr val="FFFFFF"/>
                </a:solidFill>
                <a:effectLst/>
                <a:uLnTx/>
                <a:uFillTx/>
                <a:latin typeface="Times New Roman"/>
                <a:cs typeface="Times New Roman"/>
              </a:rPr>
              <a:t>зависимости</a:t>
            </a:r>
            <a:r>
              <a:rPr kumimoji="0" sz="1100" b="1" i="0" u="none" strike="noStrike" kern="0" cap="none" spc="-35" normalizeH="0" baseline="0" noProof="0" dirty="0">
                <a:ln>
                  <a:noFill/>
                </a:ln>
                <a:solidFill>
                  <a:srgbClr val="FFFFFF"/>
                </a:solidFill>
                <a:effectLst/>
                <a:uLnTx/>
                <a:uFillTx/>
                <a:latin typeface="Times New Roman"/>
                <a:cs typeface="Times New Roman"/>
              </a:rPr>
              <a:t> </a:t>
            </a:r>
            <a:r>
              <a:rPr kumimoji="0" sz="1100" b="1" i="0" u="none" strike="noStrike" kern="0" cap="none" spc="-25" normalizeH="0" baseline="0" noProof="0" dirty="0">
                <a:ln>
                  <a:noFill/>
                </a:ln>
                <a:solidFill>
                  <a:srgbClr val="FFFFFF"/>
                </a:solidFill>
                <a:effectLst/>
                <a:uLnTx/>
                <a:uFillTx/>
                <a:latin typeface="Times New Roman"/>
                <a:cs typeface="Times New Roman"/>
              </a:rPr>
              <a:t>от </a:t>
            </a:r>
            <a:r>
              <a:rPr kumimoji="0" sz="1100" b="1" i="0" u="none" strike="noStrike" kern="0" cap="none" spc="-10" normalizeH="0" baseline="0" noProof="0" dirty="0">
                <a:ln>
                  <a:noFill/>
                </a:ln>
                <a:solidFill>
                  <a:srgbClr val="FFFFFF"/>
                </a:solidFill>
                <a:effectLst/>
                <a:uLnTx/>
                <a:uFillTx/>
                <a:latin typeface="Times New Roman"/>
                <a:cs typeface="Times New Roman"/>
              </a:rPr>
              <a:t>специфики деятельности</a:t>
            </a:r>
            <a:endParaRPr kumimoji="0" sz="1100" b="0" i="0" u="none" strike="noStrike" kern="0" cap="none" spc="0" normalizeH="0" baseline="0" noProof="0">
              <a:ln>
                <a:noFill/>
              </a:ln>
              <a:solidFill>
                <a:sysClr val="windowText" lastClr="000000"/>
              </a:solidFill>
              <a:effectLst/>
              <a:uLnTx/>
              <a:uFillTx/>
              <a:latin typeface="Times New Roman"/>
              <a:cs typeface="Times New Roman"/>
            </a:endParaRPr>
          </a:p>
        </p:txBody>
      </p:sp>
      <p:pic>
        <p:nvPicPr>
          <p:cNvPr id="29" name="object 29" descr="C:\Users\velichko_mn\Desktop\Юля все\СУОТ\картинки СУОТ\8TkkFvQ2bHw.jpg"/>
          <p:cNvPicPr/>
          <p:nvPr/>
        </p:nvPicPr>
        <p:blipFill>
          <a:blip r:embed="rId4" cstate="print"/>
          <a:stretch>
            <a:fillRect/>
          </a:stretch>
        </p:blipFill>
        <p:spPr>
          <a:xfrm>
            <a:off x="108204" y="4832604"/>
            <a:ext cx="1514855" cy="1933955"/>
          </a:xfrm>
          <a:prstGeom prst="rect">
            <a:avLst/>
          </a:prstGeom>
        </p:spPr>
      </p:pic>
      <p:sp>
        <p:nvSpPr>
          <p:cNvPr id="30" name="Прямоугольник 29"/>
          <p:cNvSpPr/>
          <p:nvPr/>
        </p:nvSpPr>
        <p:spPr>
          <a:xfrm>
            <a:off x="2422102" y="4437112"/>
            <a:ext cx="6089418" cy="1754326"/>
          </a:xfrm>
          <a:prstGeom prst="rect">
            <a:avLst/>
          </a:prstGeom>
        </p:spPr>
        <p:txBody>
          <a:bodyPr wrap="square">
            <a:spAutoFit/>
          </a:bodyPr>
          <a:lstStyle/>
          <a:p>
            <a:pPr indent="449580" algn="just">
              <a:spcAft>
                <a:spcPts val="0"/>
              </a:spcAft>
            </a:pPr>
            <a:r>
              <a:rPr lang="ru-RU"/>
              <a:t>Положение об обучении разрабатываем в соответствии в соответствии с </a:t>
            </a:r>
            <a:r>
              <a:rPr lang="ru-RU" smtClean="0"/>
              <a:t>правилами </a:t>
            </a:r>
            <a:r>
              <a:rPr lang="ru-RU"/>
              <a:t>П</a:t>
            </a:r>
            <a:r>
              <a:rPr lang="ru-RU" smtClean="0"/>
              <a:t>остановления </a:t>
            </a:r>
            <a:r>
              <a:rPr lang="ru-RU"/>
              <a:t>Правительства РФ от 24.12.2021 № 2464. с привязкой к своей конкретной организации. Оно может быть разработано как отдельным локальным актом, так и являться частью положения о СУОТ</a:t>
            </a:r>
            <a:endParaRPr lang="ru-RU" sz="1000" kern="100">
              <a:effectLst/>
              <a:latin typeface="Arial" panose="020B0604020202020204" pitchFamily="34" charset="0"/>
              <a:ea typeface="Lucida Sans Unicode" panose="020B0602030504020204" pitchFamily="34" charset="0"/>
              <a:cs typeface="Times New Roman" panose="02020603050405020304" pitchFamily="18" charset="0"/>
            </a:endParaRPr>
          </a:p>
        </p:txBody>
      </p:sp>
    </p:spTree>
    <p:extLst>
      <p:ext uri="{BB962C8B-B14F-4D97-AF65-F5344CB8AC3E}">
        <p14:creationId xmlns="" xmlns:p14="http://schemas.microsoft.com/office/powerpoint/2010/main" val="15445803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81000" y="230188"/>
            <a:ext cx="8382000" cy="775597"/>
          </a:xfrm>
        </p:spPr>
        <p:txBody>
          <a:bodyPr/>
          <a:lstStyle/>
          <a:p>
            <a:r>
              <a:rPr lang="ru-RU" sz="2000" kern="0" spc="0" dirty="0">
                <a:ln>
                  <a:noFill/>
                </a:ln>
                <a:solidFill>
                  <a:srgbClr val="FF0000"/>
                </a:solidFill>
                <a:effectLst/>
                <a:latin typeface="Times New Roman"/>
                <a:ea typeface="+mj-ea"/>
                <a:cs typeface="Times New Roman"/>
              </a:rPr>
              <a:t>Процедуры,</a:t>
            </a:r>
            <a:r>
              <a:rPr lang="ru-RU" sz="2000" kern="0" spc="-80" dirty="0">
                <a:ln>
                  <a:noFill/>
                </a:ln>
                <a:solidFill>
                  <a:srgbClr val="FF0000"/>
                </a:solidFill>
                <a:effectLst/>
                <a:latin typeface="Times New Roman"/>
                <a:ea typeface="+mj-ea"/>
                <a:cs typeface="Times New Roman"/>
              </a:rPr>
              <a:t> </a:t>
            </a:r>
            <a:r>
              <a:rPr lang="ru-RU" sz="2000" kern="0" spc="-10" dirty="0">
                <a:ln>
                  <a:noFill/>
                </a:ln>
                <a:solidFill>
                  <a:srgbClr val="FF0000"/>
                </a:solidFill>
                <a:effectLst/>
                <a:latin typeface="Times New Roman"/>
                <a:ea typeface="+mj-ea"/>
                <a:cs typeface="Times New Roman"/>
              </a:rPr>
              <a:t>направленные</a:t>
            </a:r>
            <a:r>
              <a:rPr lang="ru-RU" sz="2000" kern="0" spc="-50" dirty="0">
                <a:ln>
                  <a:noFill/>
                </a:ln>
                <a:solidFill>
                  <a:srgbClr val="FF0000"/>
                </a:solidFill>
                <a:effectLst/>
                <a:latin typeface="Times New Roman"/>
                <a:ea typeface="+mj-ea"/>
                <a:cs typeface="Times New Roman"/>
              </a:rPr>
              <a:t> </a:t>
            </a:r>
            <a:r>
              <a:rPr lang="ru-RU" sz="2000" kern="0" spc="0" dirty="0">
                <a:ln>
                  <a:noFill/>
                </a:ln>
                <a:solidFill>
                  <a:srgbClr val="FF0000"/>
                </a:solidFill>
                <a:effectLst/>
                <a:latin typeface="Times New Roman"/>
                <a:ea typeface="+mj-ea"/>
                <a:cs typeface="Times New Roman"/>
              </a:rPr>
              <a:t>на</a:t>
            </a:r>
            <a:r>
              <a:rPr lang="ru-RU" sz="2000" kern="0" spc="-45" dirty="0">
                <a:ln>
                  <a:noFill/>
                </a:ln>
                <a:solidFill>
                  <a:srgbClr val="FF0000"/>
                </a:solidFill>
                <a:effectLst/>
                <a:latin typeface="Times New Roman"/>
                <a:ea typeface="+mj-ea"/>
                <a:cs typeface="Times New Roman"/>
              </a:rPr>
              <a:t> </a:t>
            </a:r>
            <a:r>
              <a:rPr lang="ru-RU" sz="2000" kern="0" spc="0" dirty="0">
                <a:ln>
                  <a:noFill/>
                </a:ln>
                <a:solidFill>
                  <a:srgbClr val="FF0000"/>
                </a:solidFill>
                <a:effectLst/>
                <a:latin typeface="Times New Roman"/>
                <a:ea typeface="+mj-ea"/>
                <a:cs typeface="Times New Roman"/>
              </a:rPr>
              <a:t>достижение</a:t>
            </a:r>
            <a:r>
              <a:rPr lang="ru-RU" sz="2000" kern="0" spc="-60" dirty="0">
                <a:ln>
                  <a:noFill/>
                </a:ln>
                <a:solidFill>
                  <a:srgbClr val="FF0000"/>
                </a:solidFill>
                <a:effectLst/>
                <a:latin typeface="Times New Roman"/>
                <a:ea typeface="+mj-ea"/>
                <a:cs typeface="Times New Roman"/>
              </a:rPr>
              <a:t> </a:t>
            </a:r>
            <a:r>
              <a:rPr lang="ru-RU" sz="2000" kern="0" spc="0" dirty="0">
                <a:ln>
                  <a:noFill/>
                </a:ln>
                <a:solidFill>
                  <a:srgbClr val="FF0000"/>
                </a:solidFill>
                <a:effectLst/>
                <a:latin typeface="Times New Roman"/>
                <a:ea typeface="+mj-ea"/>
                <a:cs typeface="Times New Roman"/>
              </a:rPr>
              <a:t>целей</a:t>
            </a:r>
            <a:r>
              <a:rPr lang="ru-RU" sz="2000" kern="0" spc="-50" dirty="0">
                <a:ln>
                  <a:noFill/>
                </a:ln>
                <a:solidFill>
                  <a:srgbClr val="FF0000"/>
                </a:solidFill>
                <a:effectLst/>
                <a:latin typeface="Times New Roman"/>
                <a:ea typeface="+mj-ea"/>
                <a:cs typeface="Times New Roman"/>
              </a:rPr>
              <a:t> </a:t>
            </a:r>
            <a:r>
              <a:rPr lang="ru-RU" sz="2000" kern="0" spc="-10" dirty="0">
                <a:ln>
                  <a:noFill/>
                </a:ln>
                <a:solidFill>
                  <a:srgbClr val="FF0000"/>
                </a:solidFill>
                <a:effectLst/>
                <a:latin typeface="Times New Roman"/>
                <a:ea typeface="+mj-ea"/>
                <a:cs typeface="Times New Roman"/>
              </a:rPr>
              <a:t>работодателя</a:t>
            </a:r>
            <a:r>
              <a:rPr lang="ru-RU" sz="2000" kern="0" spc="-85" dirty="0">
                <a:ln>
                  <a:noFill/>
                </a:ln>
                <a:solidFill>
                  <a:srgbClr val="FF0000"/>
                </a:solidFill>
                <a:effectLst/>
                <a:latin typeface="Times New Roman"/>
                <a:ea typeface="+mj-ea"/>
                <a:cs typeface="Times New Roman"/>
              </a:rPr>
              <a:t> </a:t>
            </a:r>
            <a:r>
              <a:rPr lang="ru-RU" sz="2000" kern="0" spc="-50" dirty="0">
                <a:ln>
                  <a:noFill/>
                </a:ln>
                <a:solidFill>
                  <a:srgbClr val="FF0000"/>
                </a:solidFill>
                <a:effectLst/>
                <a:latin typeface="Times New Roman"/>
                <a:ea typeface="+mj-ea"/>
                <a:cs typeface="Times New Roman"/>
              </a:rPr>
              <a:t>в </a:t>
            </a:r>
            <a:r>
              <a:rPr lang="ru-RU" sz="2000" kern="0" spc="0" dirty="0">
                <a:ln>
                  <a:noFill/>
                </a:ln>
                <a:solidFill>
                  <a:srgbClr val="FF0000"/>
                </a:solidFill>
                <a:effectLst/>
                <a:latin typeface="Times New Roman"/>
                <a:ea typeface="+mj-ea"/>
                <a:cs typeface="Times New Roman"/>
              </a:rPr>
              <a:t>области</a:t>
            </a:r>
            <a:r>
              <a:rPr lang="ru-RU" sz="2000" kern="0" spc="-90" dirty="0">
                <a:ln>
                  <a:noFill/>
                </a:ln>
                <a:solidFill>
                  <a:srgbClr val="FF0000"/>
                </a:solidFill>
                <a:effectLst/>
                <a:latin typeface="Times New Roman"/>
                <a:ea typeface="+mj-ea"/>
                <a:cs typeface="Times New Roman"/>
              </a:rPr>
              <a:t> </a:t>
            </a:r>
            <a:r>
              <a:rPr lang="ru-RU" sz="2000" kern="0" spc="0" dirty="0">
                <a:ln>
                  <a:noFill/>
                </a:ln>
                <a:solidFill>
                  <a:srgbClr val="FF0000"/>
                </a:solidFill>
                <a:effectLst/>
                <a:latin typeface="Times New Roman"/>
                <a:ea typeface="+mj-ea"/>
                <a:cs typeface="Times New Roman"/>
              </a:rPr>
              <a:t>охраны</a:t>
            </a:r>
            <a:r>
              <a:rPr lang="ru-RU" sz="2000" kern="0" spc="-85" dirty="0">
                <a:ln>
                  <a:noFill/>
                </a:ln>
                <a:solidFill>
                  <a:srgbClr val="FF0000"/>
                </a:solidFill>
                <a:effectLst/>
                <a:latin typeface="Times New Roman"/>
                <a:ea typeface="+mj-ea"/>
                <a:cs typeface="Times New Roman"/>
              </a:rPr>
              <a:t> </a:t>
            </a:r>
            <a:r>
              <a:rPr lang="ru-RU" sz="2000" kern="0" spc="-10" dirty="0">
                <a:ln>
                  <a:noFill/>
                </a:ln>
                <a:solidFill>
                  <a:srgbClr val="FF0000"/>
                </a:solidFill>
                <a:effectLst/>
                <a:latin typeface="Times New Roman"/>
                <a:ea typeface="+mj-ea"/>
                <a:cs typeface="Times New Roman"/>
              </a:rPr>
              <a:t>труда </a:t>
            </a:r>
            <a:r>
              <a:rPr lang="ru-RU" sz="1600" b="1" kern="0" spc="-10" dirty="0">
                <a:ln>
                  <a:noFill/>
                </a:ln>
                <a:solidFill>
                  <a:srgbClr val="FF0000"/>
                </a:solidFill>
                <a:effectLst/>
                <a:latin typeface="Times New Roman"/>
                <a:ea typeface="+mj-ea"/>
                <a:cs typeface="Times New Roman"/>
              </a:rPr>
              <a:t>(</a:t>
            </a:r>
            <a:r>
              <a:rPr lang="ru-RU" sz="1600" i="1" kern="0" spc="0" dirty="0">
                <a:ln>
                  <a:noFill/>
                </a:ln>
                <a:solidFill>
                  <a:srgbClr val="FF0000"/>
                </a:solidFill>
                <a:effectLst/>
                <a:latin typeface="Times New Roman" panose="02020603050405020304" pitchFamily="18" charset="0"/>
                <a:ea typeface="+mj-ea"/>
                <a:cs typeface="Times New Roman" panose="02020603050405020304" pitchFamily="18" charset="0"/>
              </a:rPr>
              <a:t>Процессы</a:t>
            </a:r>
            <a:r>
              <a:rPr lang="ru-RU" sz="1600" kern="0" spc="0" dirty="0">
                <a:ln>
                  <a:noFill/>
                </a:ln>
                <a:solidFill>
                  <a:prstClr val="black"/>
                </a:solidFill>
                <a:effectLst/>
                <a:latin typeface="Times New Roman" panose="02020603050405020304" pitchFamily="18" charset="0"/>
                <a:ea typeface="+mj-ea"/>
                <a:cs typeface="Times New Roman" panose="02020603050405020304" pitchFamily="18" charset="0"/>
              </a:rPr>
              <a:t>, </a:t>
            </a:r>
            <a:r>
              <a:rPr lang="ru-RU" sz="1600" i="1" kern="0" spc="0" dirty="0">
                <a:ln>
                  <a:noFill/>
                </a:ln>
                <a:solidFill>
                  <a:srgbClr val="FF0000"/>
                </a:solidFill>
                <a:effectLst/>
                <a:latin typeface="Times New Roman" panose="02020603050405020304" pitchFamily="18" charset="0"/>
                <a:ea typeface="+mj-ea"/>
                <a:cs typeface="Times New Roman" panose="02020603050405020304" pitchFamily="18" charset="0"/>
              </a:rPr>
              <a:t>направленные на обеспечение допуска работника к самостоятельной работе)</a:t>
            </a:r>
            <a:endParaRPr lang="ru-RU" dirty="0"/>
          </a:p>
        </p:txBody>
      </p:sp>
      <p:sp>
        <p:nvSpPr>
          <p:cNvPr id="5" name="Текст 4"/>
          <p:cNvSpPr>
            <a:spLocks noGrp="1"/>
          </p:cNvSpPr>
          <p:nvPr>
            <p:ph type="body" sz="quarter" idx="10"/>
          </p:nvPr>
        </p:nvSpPr>
        <p:spPr>
          <a:xfrm>
            <a:off x="381000" y="1124744"/>
            <a:ext cx="8382000" cy="4404283"/>
          </a:xfrm>
        </p:spPr>
        <p:txBody>
          <a:bodyPr/>
          <a:lstStyle/>
          <a:p>
            <a:pPr algn="just"/>
            <a:endParaRPr lang="ru-RU" sz="1800" kern="100" dirty="0" smtClean="0">
              <a:latin typeface="Times New Roman" panose="02020603050405020304" pitchFamily="18" charset="0"/>
              <a:ea typeface="Lucida Sans Unicode" panose="020B0602030504020204" pitchFamily="34" charset="0"/>
            </a:endParaRPr>
          </a:p>
          <a:p>
            <a:pPr algn="just"/>
            <a:r>
              <a:rPr lang="ru-RU" sz="1800" dirty="0">
                <a:latin typeface="Times New Roman" panose="02020603050405020304" pitchFamily="18" charset="0"/>
                <a:cs typeface="Times New Roman" panose="02020603050405020304" pitchFamily="18" charset="0"/>
              </a:rPr>
              <a:t>Организация медицинских осмотров работников образовательных учреждений </a:t>
            </a:r>
            <a:r>
              <a:rPr lang="ru-RU" sz="1800" dirty="0" smtClean="0">
                <a:latin typeface="Times New Roman" panose="02020603050405020304" pitchFamily="18" charset="0"/>
                <a:cs typeface="Times New Roman" panose="02020603050405020304" pitchFamily="18" charset="0"/>
              </a:rPr>
              <a:t>регулируется  </a:t>
            </a:r>
            <a:r>
              <a:rPr lang="ru-RU" sz="1800" dirty="0">
                <a:latin typeface="Times New Roman" panose="02020603050405020304" pitchFamily="18" charset="0"/>
                <a:cs typeface="Times New Roman" panose="02020603050405020304" pitchFamily="18" charset="0"/>
              </a:rPr>
              <a:t>приказом Минздрава РФ от 28.01.2021 № </a:t>
            </a:r>
            <a:r>
              <a:rPr lang="ru-RU" sz="1800" dirty="0" smtClean="0">
                <a:latin typeface="Times New Roman" panose="02020603050405020304" pitchFamily="18" charset="0"/>
                <a:cs typeface="Times New Roman" panose="02020603050405020304" pitchFamily="18" charset="0"/>
              </a:rPr>
              <a:t>29н.</a:t>
            </a:r>
            <a:endParaRPr lang="ru-RU" sz="1800" dirty="0">
              <a:latin typeface="Times New Roman" panose="02020603050405020304" pitchFamily="18" charset="0"/>
              <a:cs typeface="Times New Roman" panose="02020603050405020304" pitchFamily="18" charset="0"/>
            </a:endParaRPr>
          </a:p>
          <a:p>
            <a:pPr marL="0" indent="0" algn="just">
              <a:buNone/>
            </a:pPr>
            <a:endParaRPr lang="ru-RU" sz="1800" kern="100" dirty="0" smtClean="0">
              <a:latin typeface="Times New Roman" panose="02020603050405020304" pitchFamily="18" charset="0"/>
              <a:ea typeface="Lucida Sans Unicode" panose="020B0602030504020204" pitchFamily="34" charset="0"/>
            </a:endParaRPr>
          </a:p>
          <a:p>
            <a:pPr algn="just"/>
            <a:r>
              <a:rPr lang="ru-RU" sz="1800" kern="100" dirty="0" smtClean="0">
                <a:latin typeface="Times New Roman" panose="02020603050405020304" pitchFamily="18" charset="0"/>
                <a:ea typeface="Lucida Sans Unicode" panose="020B0602030504020204" pitchFamily="34" charset="0"/>
              </a:rPr>
              <a:t>Предварительные </a:t>
            </a:r>
            <a:r>
              <a:rPr lang="ru-RU" sz="1800" kern="100" dirty="0">
                <a:latin typeface="Times New Roman" panose="02020603050405020304" pitchFamily="18" charset="0"/>
                <a:ea typeface="Lucida Sans Unicode" panose="020B0602030504020204" pitchFamily="34" charset="0"/>
              </a:rPr>
              <a:t>медосмотры проходят все поступающие на работу сотрудники для определения соответствия состояния здоровья выполняемой работе. Периодические медосмотры проводятся ежегодно для работников, контактирующих с детьми, и в установленные сроки для других категорий </a:t>
            </a:r>
            <a:r>
              <a:rPr lang="ru-RU" sz="1800" kern="100" dirty="0" smtClean="0">
                <a:latin typeface="Times New Roman" panose="02020603050405020304" pitchFamily="18" charset="0"/>
                <a:ea typeface="Lucida Sans Unicode" panose="020B0602030504020204" pitchFamily="34" charset="0"/>
              </a:rPr>
              <a:t>персонала</a:t>
            </a:r>
          </a:p>
          <a:p>
            <a:pPr algn="just"/>
            <a:r>
              <a:rPr lang="ru-RU" sz="1800" dirty="0">
                <a:latin typeface="Times New Roman" panose="02020603050405020304" pitchFamily="18" charset="0"/>
                <a:cs typeface="Times New Roman" panose="02020603050405020304" pitchFamily="18" charset="0"/>
              </a:rPr>
              <a:t>Данную процедуру работодатель определяет из специфики своей деятельности, для чего отражает цель проведения предварительных, периодических медосмотров (МО) и психиатрического освидетельствования (ПО) в положении об организации данного мероприятия. В данном документе указывается порядок осуществления МО и ПО, периодичность проведения, порядок выдачи направлений, организация информирования работников, хранение и </a:t>
            </a:r>
            <a:r>
              <a:rPr lang="ru-RU" sz="1800" dirty="0" smtClean="0">
                <a:latin typeface="Times New Roman" panose="02020603050405020304" pitchFamily="18" charset="0"/>
                <a:cs typeface="Times New Roman" panose="02020603050405020304" pitchFamily="18" charset="0"/>
              </a:rPr>
              <a:t>регистрация результатов </a:t>
            </a:r>
            <a:r>
              <a:rPr lang="ru-RU" sz="1800" dirty="0">
                <a:latin typeface="Times New Roman" panose="02020603050405020304" pitchFamily="18" charset="0"/>
                <a:cs typeface="Times New Roman" panose="02020603050405020304" pitchFamily="18" charset="0"/>
              </a:rPr>
              <a:t>и направлений, принятие решений по результатам МО и ПО</a:t>
            </a:r>
            <a:r>
              <a:rPr lang="ru-RU" dirty="0"/>
              <a:t>.</a:t>
            </a:r>
            <a:endParaRPr lang="ru-RU" sz="1800" dirty="0"/>
          </a:p>
        </p:txBody>
      </p:sp>
    </p:spTree>
    <p:extLst>
      <p:ext uri="{BB962C8B-B14F-4D97-AF65-F5344CB8AC3E}">
        <p14:creationId xmlns="" xmlns:p14="http://schemas.microsoft.com/office/powerpoint/2010/main" val="4108315920"/>
      </p:ext>
    </p:extLst>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84464" y="119698"/>
            <a:ext cx="6956425" cy="1259960"/>
          </a:xfrm>
          <a:prstGeom prst="rect">
            <a:avLst/>
          </a:prstGeom>
        </p:spPr>
        <p:txBody>
          <a:bodyPr vert="horz" wrap="square" lIns="0" tIns="28575" rIns="0" bIns="0" rtlCol="0">
            <a:spAutoFit/>
          </a:bodyPr>
          <a:lstStyle/>
          <a:p>
            <a:pPr marL="2295525" marR="5080" indent="-2283460">
              <a:lnSpc>
                <a:spcPts val="2350"/>
              </a:lnSpc>
              <a:spcBef>
                <a:spcPts val="225"/>
              </a:spcBef>
            </a:pPr>
            <a:r>
              <a:rPr sz="2000" dirty="0">
                <a:solidFill>
                  <a:srgbClr val="FF0000"/>
                </a:solidFill>
              </a:rPr>
              <a:t>Процедуры,</a:t>
            </a:r>
            <a:r>
              <a:rPr sz="2000" spc="-80" dirty="0">
                <a:solidFill>
                  <a:srgbClr val="FF0000"/>
                </a:solidFill>
              </a:rPr>
              <a:t> </a:t>
            </a:r>
            <a:r>
              <a:rPr sz="2000" spc="-10" dirty="0">
                <a:solidFill>
                  <a:srgbClr val="FF0000"/>
                </a:solidFill>
              </a:rPr>
              <a:t>направленные</a:t>
            </a:r>
            <a:r>
              <a:rPr sz="2000" spc="-50" dirty="0">
                <a:solidFill>
                  <a:srgbClr val="FF0000"/>
                </a:solidFill>
              </a:rPr>
              <a:t> </a:t>
            </a:r>
            <a:r>
              <a:rPr sz="2000" dirty="0">
                <a:solidFill>
                  <a:srgbClr val="FF0000"/>
                </a:solidFill>
              </a:rPr>
              <a:t>на</a:t>
            </a:r>
            <a:r>
              <a:rPr sz="2000" spc="-45" dirty="0">
                <a:solidFill>
                  <a:srgbClr val="FF0000"/>
                </a:solidFill>
              </a:rPr>
              <a:t> </a:t>
            </a:r>
            <a:r>
              <a:rPr sz="2000" dirty="0">
                <a:solidFill>
                  <a:srgbClr val="FF0000"/>
                </a:solidFill>
              </a:rPr>
              <a:t>достижение</a:t>
            </a:r>
            <a:r>
              <a:rPr sz="2000" spc="-60" dirty="0">
                <a:solidFill>
                  <a:srgbClr val="FF0000"/>
                </a:solidFill>
              </a:rPr>
              <a:t> </a:t>
            </a:r>
            <a:r>
              <a:rPr sz="2000" dirty="0">
                <a:solidFill>
                  <a:srgbClr val="FF0000"/>
                </a:solidFill>
              </a:rPr>
              <a:t>целей</a:t>
            </a:r>
            <a:r>
              <a:rPr sz="2000" spc="-50" dirty="0">
                <a:solidFill>
                  <a:srgbClr val="FF0000"/>
                </a:solidFill>
              </a:rPr>
              <a:t> </a:t>
            </a:r>
            <a:r>
              <a:rPr sz="2000" spc="-10" dirty="0">
                <a:solidFill>
                  <a:srgbClr val="FF0000"/>
                </a:solidFill>
              </a:rPr>
              <a:t>работодателя</a:t>
            </a:r>
            <a:r>
              <a:rPr sz="2000" spc="-85" dirty="0">
                <a:solidFill>
                  <a:srgbClr val="FF0000"/>
                </a:solidFill>
              </a:rPr>
              <a:t> </a:t>
            </a:r>
            <a:r>
              <a:rPr sz="2000" spc="-50" dirty="0">
                <a:solidFill>
                  <a:srgbClr val="FF0000"/>
                </a:solidFill>
              </a:rPr>
              <a:t>в </a:t>
            </a:r>
            <a:r>
              <a:rPr sz="2000" dirty="0">
                <a:solidFill>
                  <a:srgbClr val="FF0000"/>
                </a:solidFill>
              </a:rPr>
              <a:t>области</a:t>
            </a:r>
            <a:r>
              <a:rPr sz="2000" spc="-90" dirty="0">
                <a:solidFill>
                  <a:srgbClr val="FF0000"/>
                </a:solidFill>
              </a:rPr>
              <a:t> </a:t>
            </a:r>
            <a:r>
              <a:rPr sz="2000">
                <a:solidFill>
                  <a:srgbClr val="FF0000"/>
                </a:solidFill>
              </a:rPr>
              <a:t>охраны</a:t>
            </a:r>
            <a:r>
              <a:rPr sz="2000" spc="-85">
                <a:solidFill>
                  <a:srgbClr val="FF0000"/>
                </a:solidFill>
              </a:rPr>
              <a:t> </a:t>
            </a:r>
            <a:r>
              <a:rPr sz="2000" spc="-10" smtClean="0">
                <a:solidFill>
                  <a:srgbClr val="FF0000"/>
                </a:solidFill>
              </a:rPr>
              <a:t>труда</a:t>
            </a:r>
            <a:r>
              <a:rPr lang="ru-RU" sz="2000" spc="-10" smtClean="0">
                <a:solidFill>
                  <a:srgbClr val="FF0000"/>
                </a:solidFill>
              </a:rPr>
              <a:t> </a:t>
            </a:r>
            <a:r>
              <a:rPr lang="ru-RU" sz="1600" b="1" spc="-10">
                <a:solidFill>
                  <a:srgbClr val="FF0000"/>
                </a:solidFill>
              </a:rPr>
              <a:t>(</a:t>
            </a:r>
            <a:r>
              <a:rPr lang="ru-RU" sz="1600" i="1">
                <a:solidFill>
                  <a:srgbClr val="FF0000"/>
                </a:solidFill>
                <a:latin typeface="Times New Roman" panose="02020603050405020304" pitchFamily="18" charset="0"/>
                <a:cs typeface="Times New Roman" panose="02020603050405020304" pitchFamily="18" charset="0"/>
              </a:rPr>
              <a:t>Процессы</a:t>
            </a:r>
            <a:r>
              <a:rPr lang="ru-RU" sz="1600">
                <a:solidFill>
                  <a:prstClr val="black"/>
                </a:solidFill>
                <a:latin typeface="Times New Roman" panose="02020603050405020304" pitchFamily="18" charset="0"/>
                <a:cs typeface="Times New Roman" panose="02020603050405020304" pitchFamily="18" charset="0"/>
              </a:rPr>
              <a:t>, </a:t>
            </a:r>
            <a:r>
              <a:rPr lang="ru-RU" sz="1600" i="1">
                <a:solidFill>
                  <a:srgbClr val="FF0000"/>
                </a:solidFill>
                <a:latin typeface="Times New Roman" panose="02020603050405020304" pitchFamily="18" charset="0"/>
                <a:cs typeface="Times New Roman" panose="02020603050405020304" pitchFamily="18" charset="0"/>
              </a:rPr>
              <a:t>направленные на обеспечение допуска работника к самостоятельной работе)</a:t>
            </a:r>
            <a:endParaRPr sz="2000">
              <a:solidFill>
                <a:srgbClr val="FF0000"/>
              </a:solidFill>
            </a:endParaRPr>
          </a:p>
        </p:txBody>
      </p:sp>
      <p:grpSp>
        <p:nvGrpSpPr>
          <p:cNvPr id="3" name="object 3"/>
          <p:cNvGrpSpPr/>
          <p:nvPr/>
        </p:nvGrpSpPr>
        <p:grpSpPr>
          <a:xfrm>
            <a:off x="111188" y="1958279"/>
            <a:ext cx="1250315" cy="2403475"/>
            <a:chOff x="111188" y="1958279"/>
            <a:chExt cx="1250315" cy="2403475"/>
          </a:xfrm>
        </p:grpSpPr>
        <p:sp>
          <p:nvSpPr>
            <p:cNvPr id="4" name="object 4"/>
            <p:cNvSpPr/>
            <p:nvPr/>
          </p:nvSpPr>
          <p:spPr>
            <a:xfrm>
              <a:off x="124206" y="1971296"/>
              <a:ext cx="1224280" cy="2377440"/>
            </a:xfrm>
            <a:custGeom>
              <a:avLst/>
              <a:gdLst/>
              <a:ahLst/>
              <a:cxnLst/>
              <a:rect l="l" t="t" r="r" b="b"/>
              <a:pathLst>
                <a:path w="1224280" h="2377440">
                  <a:moveTo>
                    <a:pt x="1019810" y="0"/>
                  </a:moveTo>
                  <a:lnTo>
                    <a:pt x="203961" y="0"/>
                  </a:lnTo>
                  <a:lnTo>
                    <a:pt x="157194" y="5386"/>
                  </a:lnTo>
                  <a:lnTo>
                    <a:pt x="114262" y="20730"/>
                  </a:lnTo>
                  <a:lnTo>
                    <a:pt x="76392" y="44806"/>
                  </a:lnTo>
                  <a:lnTo>
                    <a:pt x="44806" y="76392"/>
                  </a:lnTo>
                  <a:lnTo>
                    <a:pt x="20730" y="114262"/>
                  </a:lnTo>
                  <a:lnTo>
                    <a:pt x="5386" y="157194"/>
                  </a:lnTo>
                  <a:lnTo>
                    <a:pt x="0" y="203962"/>
                  </a:lnTo>
                  <a:lnTo>
                    <a:pt x="0" y="2173478"/>
                  </a:lnTo>
                  <a:lnTo>
                    <a:pt x="5386" y="2220241"/>
                  </a:lnTo>
                  <a:lnTo>
                    <a:pt x="20730" y="2263171"/>
                  </a:lnTo>
                  <a:lnTo>
                    <a:pt x="44806" y="2301042"/>
                  </a:lnTo>
                  <a:lnTo>
                    <a:pt x="76392" y="2332629"/>
                  </a:lnTo>
                  <a:lnTo>
                    <a:pt x="114262" y="2356707"/>
                  </a:lnTo>
                  <a:lnTo>
                    <a:pt x="157194" y="2372052"/>
                  </a:lnTo>
                  <a:lnTo>
                    <a:pt x="203961" y="2377440"/>
                  </a:lnTo>
                  <a:lnTo>
                    <a:pt x="1019810" y="2377440"/>
                  </a:lnTo>
                  <a:lnTo>
                    <a:pt x="1066577" y="2372052"/>
                  </a:lnTo>
                  <a:lnTo>
                    <a:pt x="1109509" y="2356707"/>
                  </a:lnTo>
                  <a:lnTo>
                    <a:pt x="1147379" y="2332629"/>
                  </a:lnTo>
                  <a:lnTo>
                    <a:pt x="1178965" y="2301042"/>
                  </a:lnTo>
                  <a:lnTo>
                    <a:pt x="1203041" y="2263171"/>
                  </a:lnTo>
                  <a:lnTo>
                    <a:pt x="1218385" y="2220241"/>
                  </a:lnTo>
                  <a:lnTo>
                    <a:pt x="1223772" y="2173478"/>
                  </a:lnTo>
                  <a:lnTo>
                    <a:pt x="1223772" y="203962"/>
                  </a:lnTo>
                  <a:lnTo>
                    <a:pt x="1218385" y="157194"/>
                  </a:lnTo>
                  <a:lnTo>
                    <a:pt x="1203041" y="114262"/>
                  </a:lnTo>
                  <a:lnTo>
                    <a:pt x="1178965" y="76392"/>
                  </a:lnTo>
                  <a:lnTo>
                    <a:pt x="1147379" y="44806"/>
                  </a:lnTo>
                  <a:lnTo>
                    <a:pt x="1109509" y="20730"/>
                  </a:lnTo>
                  <a:lnTo>
                    <a:pt x="1066577" y="5386"/>
                  </a:lnTo>
                  <a:lnTo>
                    <a:pt x="1019810" y="0"/>
                  </a:lnTo>
                  <a:close/>
                </a:path>
              </a:pathLst>
            </a:custGeom>
            <a:solidFill>
              <a:srgbClr val="C6D9F1"/>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5" name="object 5"/>
            <p:cNvSpPr/>
            <p:nvPr/>
          </p:nvSpPr>
          <p:spPr>
            <a:xfrm>
              <a:off x="124206" y="1971296"/>
              <a:ext cx="1224280" cy="2377440"/>
            </a:xfrm>
            <a:custGeom>
              <a:avLst/>
              <a:gdLst/>
              <a:ahLst/>
              <a:cxnLst/>
              <a:rect l="l" t="t" r="r" b="b"/>
              <a:pathLst>
                <a:path w="1224280" h="2377440">
                  <a:moveTo>
                    <a:pt x="0" y="203962"/>
                  </a:moveTo>
                  <a:lnTo>
                    <a:pt x="5386" y="157194"/>
                  </a:lnTo>
                  <a:lnTo>
                    <a:pt x="20730" y="114262"/>
                  </a:lnTo>
                  <a:lnTo>
                    <a:pt x="44806" y="76392"/>
                  </a:lnTo>
                  <a:lnTo>
                    <a:pt x="76392" y="44806"/>
                  </a:lnTo>
                  <a:lnTo>
                    <a:pt x="114262" y="20730"/>
                  </a:lnTo>
                  <a:lnTo>
                    <a:pt x="157194" y="5386"/>
                  </a:lnTo>
                  <a:lnTo>
                    <a:pt x="203961" y="0"/>
                  </a:lnTo>
                  <a:lnTo>
                    <a:pt x="1019810" y="0"/>
                  </a:lnTo>
                  <a:lnTo>
                    <a:pt x="1066577" y="5386"/>
                  </a:lnTo>
                  <a:lnTo>
                    <a:pt x="1109509" y="20730"/>
                  </a:lnTo>
                  <a:lnTo>
                    <a:pt x="1147379" y="44806"/>
                  </a:lnTo>
                  <a:lnTo>
                    <a:pt x="1178965" y="76392"/>
                  </a:lnTo>
                  <a:lnTo>
                    <a:pt x="1203041" y="114262"/>
                  </a:lnTo>
                  <a:lnTo>
                    <a:pt x="1218385" y="157194"/>
                  </a:lnTo>
                  <a:lnTo>
                    <a:pt x="1223772" y="203962"/>
                  </a:lnTo>
                  <a:lnTo>
                    <a:pt x="1223772" y="2173478"/>
                  </a:lnTo>
                  <a:lnTo>
                    <a:pt x="1218385" y="2220241"/>
                  </a:lnTo>
                  <a:lnTo>
                    <a:pt x="1203041" y="2263171"/>
                  </a:lnTo>
                  <a:lnTo>
                    <a:pt x="1178965" y="2301042"/>
                  </a:lnTo>
                  <a:lnTo>
                    <a:pt x="1147379" y="2332629"/>
                  </a:lnTo>
                  <a:lnTo>
                    <a:pt x="1109509" y="2356707"/>
                  </a:lnTo>
                  <a:lnTo>
                    <a:pt x="1066577" y="2372052"/>
                  </a:lnTo>
                  <a:lnTo>
                    <a:pt x="1019810" y="2377440"/>
                  </a:lnTo>
                  <a:lnTo>
                    <a:pt x="203961" y="2377440"/>
                  </a:lnTo>
                  <a:lnTo>
                    <a:pt x="157194" y="2372052"/>
                  </a:lnTo>
                  <a:lnTo>
                    <a:pt x="114262" y="2356707"/>
                  </a:lnTo>
                  <a:lnTo>
                    <a:pt x="76392" y="2332629"/>
                  </a:lnTo>
                  <a:lnTo>
                    <a:pt x="44806" y="2301042"/>
                  </a:lnTo>
                  <a:lnTo>
                    <a:pt x="20730" y="2263171"/>
                  </a:lnTo>
                  <a:lnTo>
                    <a:pt x="5386" y="2220241"/>
                  </a:lnTo>
                  <a:lnTo>
                    <a:pt x="0" y="2173478"/>
                  </a:lnTo>
                  <a:lnTo>
                    <a:pt x="0" y="203962"/>
                  </a:lnTo>
                  <a:close/>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6" name="object 6"/>
          <p:cNvSpPr txBox="1"/>
          <p:nvPr/>
        </p:nvSpPr>
        <p:spPr>
          <a:xfrm>
            <a:off x="262746" y="2405730"/>
            <a:ext cx="946150" cy="1488440"/>
          </a:xfrm>
          <a:prstGeom prst="rect">
            <a:avLst/>
          </a:prstGeom>
        </p:spPr>
        <p:txBody>
          <a:bodyPr vert="horz" wrap="square" lIns="0" tIns="12700" rIns="0" bIns="0" rtlCol="0">
            <a:spAutoFit/>
          </a:bodyPr>
          <a:lstStyle/>
          <a:p>
            <a:pPr marL="12700" marR="5080" lvl="0" indent="-635" algn="ctr" defTabSz="914400" eaLnBrk="1" fontAlgn="auto" latinLnBrk="0" hangingPunct="1">
              <a:lnSpc>
                <a:spcPct val="100000"/>
              </a:lnSpc>
              <a:spcBef>
                <a:spcPts val="100"/>
              </a:spcBef>
              <a:spcAft>
                <a:spcPts val="0"/>
              </a:spcAft>
              <a:buClrTx/>
              <a:buSzTx/>
              <a:buFontTx/>
              <a:buNone/>
              <a:tabLst/>
              <a:defRPr/>
            </a:pPr>
            <a:r>
              <a:rPr kumimoji="0" sz="1200" b="1" i="0" u="none" strike="noStrike" kern="0" cap="none" spc="0" normalizeH="0" baseline="0" noProof="0" dirty="0">
                <a:ln>
                  <a:noFill/>
                </a:ln>
                <a:solidFill>
                  <a:sysClr val="windowText" lastClr="000000"/>
                </a:solidFill>
                <a:effectLst/>
                <a:uLnTx/>
                <a:uFillTx/>
                <a:latin typeface="Calibri"/>
                <a:cs typeface="Calibri"/>
              </a:rPr>
              <a:t>Г)</a:t>
            </a:r>
            <a:r>
              <a:rPr kumimoji="0" sz="1200" b="1" i="0" u="none" strike="noStrike" kern="0" cap="none" spc="-5"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процедура организации </a:t>
            </a:r>
            <a:r>
              <a:rPr kumimoji="0" sz="1200" b="1" i="0" u="none" strike="noStrike" kern="0" cap="none" spc="0" normalizeH="0" baseline="0" noProof="0" dirty="0">
                <a:ln>
                  <a:noFill/>
                </a:ln>
                <a:solidFill>
                  <a:sysClr val="windowText" lastClr="000000"/>
                </a:solidFill>
                <a:effectLst/>
                <a:uLnTx/>
                <a:uFillTx/>
                <a:latin typeface="Calibri"/>
                <a:cs typeface="Calibri"/>
              </a:rPr>
              <a:t>и</a:t>
            </a:r>
            <a:r>
              <a:rPr kumimoji="0" sz="1200" b="1" i="0" u="none" strike="noStrike" kern="0" cap="none" spc="-5"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проведения наблюдения </a:t>
            </a:r>
            <a:r>
              <a:rPr kumimoji="0" sz="1200" b="1" i="0" u="none" strike="noStrike" kern="0" cap="none" spc="-25" normalizeH="0" baseline="0" noProof="0" dirty="0">
                <a:ln>
                  <a:noFill/>
                </a:ln>
                <a:solidFill>
                  <a:sysClr val="windowText" lastClr="000000"/>
                </a:solidFill>
                <a:effectLst/>
                <a:uLnTx/>
                <a:uFillTx/>
                <a:latin typeface="Calibri"/>
                <a:cs typeface="Calibri"/>
              </a:rPr>
              <a:t>за</a:t>
            </a:r>
            <a:r>
              <a:rPr kumimoji="0" sz="1200" b="1" i="0" u="none" strike="noStrike" kern="0" cap="none" spc="500" normalizeH="0" baseline="0" noProof="0" dirty="0">
                <a:ln>
                  <a:noFill/>
                </a:ln>
                <a:solidFill>
                  <a:sysClr val="windowText" lastClr="000000"/>
                </a:solidFill>
                <a:effectLst/>
                <a:uLnTx/>
                <a:uFillTx/>
                <a:latin typeface="Calibri"/>
                <a:cs typeface="Calibri"/>
              </a:rPr>
              <a:t> </a:t>
            </a:r>
            <a:r>
              <a:rPr kumimoji="0" sz="1200" b="1" i="0" u="none" strike="noStrike" kern="0" cap="none" spc="-10" normalizeH="0" baseline="0" noProof="0" dirty="0">
                <a:ln>
                  <a:noFill/>
                </a:ln>
                <a:solidFill>
                  <a:sysClr val="windowText" lastClr="000000"/>
                </a:solidFill>
                <a:effectLst/>
                <a:uLnTx/>
                <a:uFillTx/>
                <a:latin typeface="Calibri"/>
                <a:cs typeface="Calibri"/>
              </a:rPr>
              <a:t>состоянием здоровья работников</a:t>
            </a:r>
            <a:endParaRPr kumimoji="0" sz="1200" b="0" i="0" u="none" strike="noStrike" kern="0" cap="none" spc="0" normalizeH="0" baseline="0" noProof="0">
              <a:ln>
                <a:noFill/>
              </a:ln>
              <a:solidFill>
                <a:sysClr val="windowText" lastClr="000000"/>
              </a:solidFill>
              <a:effectLst/>
              <a:uLnTx/>
              <a:uFillTx/>
              <a:latin typeface="Calibri"/>
              <a:cs typeface="Calibri"/>
            </a:endParaRPr>
          </a:p>
        </p:txBody>
      </p:sp>
      <p:sp>
        <p:nvSpPr>
          <p:cNvPr id="7" name="object 7"/>
          <p:cNvSpPr txBox="1"/>
          <p:nvPr/>
        </p:nvSpPr>
        <p:spPr>
          <a:xfrm>
            <a:off x="1809750" y="2134361"/>
            <a:ext cx="5760720" cy="769620"/>
          </a:xfrm>
          <a:prstGeom prst="rect">
            <a:avLst/>
          </a:prstGeom>
          <a:solidFill>
            <a:srgbClr val="558ED5"/>
          </a:solidFill>
          <a:ln w="25907">
            <a:solidFill>
              <a:srgbClr val="385D8A"/>
            </a:solidFill>
          </a:ln>
        </p:spPr>
        <p:txBody>
          <a:bodyPr vert="horz" wrap="square" lIns="0" tIns="5080" rIns="0" bIns="0" rtlCol="0">
            <a:spAutoFit/>
          </a:bodyPr>
          <a:lstStyle/>
          <a:p>
            <a:pPr marL="1162050" marR="761365" lvl="0" indent="-394970" defTabSz="914400" eaLnBrk="1" fontAlgn="auto" latinLnBrk="0" hangingPunct="1">
              <a:lnSpc>
                <a:spcPct val="100000"/>
              </a:lnSpc>
              <a:spcBef>
                <a:spcPts val="40"/>
              </a:spcBef>
              <a:spcAft>
                <a:spcPts val="0"/>
              </a:spcAft>
              <a:buClrTx/>
              <a:buSzTx/>
              <a:buFontTx/>
              <a:buNone/>
              <a:tabLst/>
              <a:defRPr/>
            </a:pPr>
            <a:r>
              <a:rPr kumimoji="0" sz="1600" b="0" i="0" u="none" strike="noStrike" kern="0" cap="none" spc="0" normalizeH="0" baseline="0" noProof="0" dirty="0">
                <a:ln>
                  <a:noFill/>
                </a:ln>
                <a:solidFill>
                  <a:sysClr val="windowText" lastClr="000000"/>
                </a:solidFill>
                <a:effectLst/>
                <a:uLnTx/>
                <a:uFillTx/>
                <a:latin typeface="Calibri"/>
                <a:cs typeface="Calibri"/>
              </a:rPr>
              <a:t>порядок</a:t>
            </a:r>
            <a:r>
              <a:rPr kumimoji="0" sz="1600" b="0" i="0" u="none" strike="noStrike" kern="0" cap="none" spc="-40" normalizeH="0" baseline="0" noProof="0" dirty="0">
                <a:ln>
                  <a:noFill/>
                </a:ln>
                <a:solidFill>
                  <a:sysClr val="windowText" lastClr="000000"/>
                </a:solidFill>
                <a:effectLst/>
                <a:uLnTx/>
                <a:uFillTx/>
                <a:latin typeface="Calibri"/>
                <a:cs typeface="Calibri"/>
              </a:rPr>
              <a:t> </a:t>
            </a:r>
            <a:r>
              <a:rPr kumimoji="0" sz="1600" b="0" i="0" u="none" strike="noStrike" kern="0" cap="none" spc="-10" normalizeH="0" baseline="0" noProof="0" dirty="0">
                <a:ln>
                  <a:noFill/>
                </a:ln>
                <a:solidFill>
                  <a:sysClr val="windowText" lastClr="000000"/>
                </a:solidFill>
                <a:effectLst/>
                <a:uLnTx/>
                <a:uFillTx/>
                <a:latin typeface="Calibri"/>
                <a:cs typeface="Calibri"/>
              </a:rPr>
              <a:t>осуществления</a:t>
            </a:r>
            <a:r>
              <a:rPr kumimoji="0" sz="1600" b="0" i="0" u="none" strike="noStrike" kern="0" cap="none" spc="-20" normalizeH="0" baseline="0" noProof="0" dirty="0">
                <a:ln>
                  <a:noFill/>
                </a:ln>
                <a:solidFill>
                  <a:sysClr val="windowText" lastClr="000000"/>
                </a:solidFill>
                <a:effectLst/>
                <a:uLnTx/>
                <a:uFillTx/>
                <a:latin typeface="Calibri"/>
                <a:cs typeface="Calibri"/>
              </a:rPr>
              <a:t> </a:t>
            </a:r>
            <a:r>
              <a:rPr kumimoji="0" sz="1600" b="0" i="0" u="none" strike="noStrike" kern="0" cap="none" spc="0" normalizeH="0" baseline="0" noProof="0" dirty="0">
                <a:ln>
                  <a:noFill/>
                </a:ln>
                <a:solidFill>
                  <a:sysClr val="windowText" lastClr="000000"/>
                </a:solidFill>
                <a:effectLst/>
                <a:uLnTx/>
                <a:uFillTx/>
                <a:latin typeface="Calibri"/>
                <a:cs typeface="Calibri"/>
              </a:rPr>
              <a:t>медицинских</a:t>
            </a:r>
            <a:r>
              <a:rPr kumimoji="0" sz="1600" b="0" i="0" u="none" strike="noStrike" kern="0" cap="none" spc="-45" normalizeH="0" baseline="0" noProof="0" dirty="0">
                <a:ln>
                  <a:noFill/>
                </a:ln>
                <a:solidFill>
                  <a:sysClr val="windowText" lastClr="000000"/>
                </a:solidFill>
                <a:effectLst/>
                <a:uLnTx/>
                <a:uFillTx/>
                <a:latin typeface="Calibri"/>
                <a:cs typeface="Calibri"/>
              </a:rPr>
              <a:t> </a:t>
            </a:r>
            <a:r>
              <a:rPr kumimoji="0" sz="1600" b="0" i="0" u="none" strike="noStrike" kern="0" cap="none" spc="-10" normalizeH="0" baseline="0" noProof="0" dirty="0">
                <a:ln>
                  <a:noFill/>
                </a:ln>
                <a:solidFill>
                  <a:sysClr val="windowText" lastClr="000000"/>
                </a:solidFill>
                <a:effectLst/>
                <a:uLnTx/>
                <a:uFillTx/>
                <a:latin typeface="Calibri"/>
                <a:cs typeface="Calibri"/>
              </a:rPr>
              <a:t>осмотров, </a:t>
            </a:r>
            <a:r>
              <a:rPr kumimoji="0" sz="1600" b="0" i="0" u="none" strike="noStrike" kern="0" cap="none" spc="0" normalizeH="0" baseline="0" noProof="0" dirty="0">
                <a:ln>
                  <a:noFill/>
                </a:ln>
                <a:solidFill>
                  <a:sysClr val="windowText" lastClr="000000"/>
                </a:solidFill>
                <a:effectLst/>
                <a:uLnTx/>
                <a:uFillTx/>
                <a:latin typeface="Calibri"/>
                <a:cs typeface="Calibri"/>
              </a:rPr>
              <a:t>психиатрических</a:t>
            </a:r>
            <a:r>
              <a:rPr kumimoji="0" sz="1600" b="0" i="0" u="none" strike="noStrike" kern="0" cap="none" spc="-80" normalizeH="0" baseline="0" noProof="0" dirty="0">
                <a:ln>
                  <a:noFill/>
                </a:ln>
                <a:solidFill>
                  <a:sysClr val="windowText" lastClr="000000"/>
                </a:solidFill>
                <a:effectLst/>
                <a:uLnTx/>
                <a:uFillTx/>
                <a:latin typeface="Calibri"/>
                <a:cs typeface="Calibri"/>
              </a:rPr>
              <a:t> </a:t>
            </a:r>
            <a:r>
              <a:rPr kumimoji="0" sz="1600" b="0" i="0" u="none" strike="noStrike" kern="0" cap="none" spc="-10" normalizeH="0" baseline="0" noProof="0" dirty="0">
                <a:ln>
                  <a:noFill/>
                </a:ln>
                <a:solidFill>
                  <a:sysClr val="windowText" lastClr="000000"/>
                </a:solidFill>
                <a:effectLst/>
                <a:uLnTx/>
                <a:uFillTx/>
                <a:latin typeface="Calibri"/>
                <a:cs typeface="Calibri"/>
              </a:rPr>
              <a:t>освидетельствований, химико-токсилогических</a:t>
            </a:r>
            <a:r>
              <a:rPr kumimoji="0" sz="1600" b="0" i="0" u="none" strike="noStrike" kern="0" cap="none" spc="45" normalizeH="0" baseline="0" noProof="0" dirty="0">
                <a:ln>
                  <a:noFill/>
                </a:ln>
                <a:solidFill>
                  <a:sysClr val="windowText" lastClr="000000"/>
                </a:solidFill>
                <a:effectLst/>
                <a:uLnTx/>
                <a:uFillTx/>
                <a:latin typeface="Calibri"/>
                <a:cs typeface="Calibri"/>
              </a:rPr>
              <a:t> </a:t>
            </a:r>
            <a:r>
              <a:rPr kumimoji="0" sz="1600" b="0" i="0" u="none" strike="noStrike" kern="0" cap="none" spc="-10" normalizeH="0" baseline="0" noProof="0" dirty="0">
                <a:ln>
                  <a:noFill/>
                </a:ln>
                <a:solidFill>
                  <a:sysClr val="windowText" lastClr="000000"/>
                </a:solidFill>
                <a:effectLst/>
                <a:uLnTx/>
                <a:uFillTx/>
                <a:latin typeface="Calibri"/>
                <a:cs typeface="Calibri"/>
              </a:rPr>
              <a:t>исследований</a:t>
            </a:r>
            <a:endParaRPr kumimoji="0" sz="1600" b="0" i="0" u="none" strike="noStrike" kern="0" cap="none" spc="0" normalizeH="0" baseline="0" noProof="0">
              <a:ln>
                <a:noFill/>
              </a:ln>
              <a:solidFill>
                <a:sysClr val="windowText" lastClr="000000"/>
              </a:solidFill>
              <a:effectLst/>
              <a:uLnTx/>
              <a:uFillTx/>
              <a:latin typeface="Calibri"/>
              <a:cs typeface="Calibri"/>
            </a:endParaRPr>
          </a:p>
        </p:txBody>
      </p:sp>
      <p:sp>
        <p:nvSpPr>
          <p:cNvPr id="8" name="object 8"/>
          <p:cNvSpPr txBox="1"/>
          <p:nvPr/>
        </p:nvSpPr>
        <p:spPr>
          <a:xfrm>
            <a:off x="1782317" y="3184398"/>
            <a:ext cx="5760720" cy="779145"/>
          </a:xfrm>
          <a:prstGeom prst="rect">
            <a:avLst/>
          </a:prstGeom>
          <a:solidFill>
            <a:srgbClr val="558ED5"/>
          </a:solidFill>
          <a:ln w="25907">
            <a:solidFill>
              <a:srgbClr val="385D8A"/>
            </a:solidFill>
          </a:ln>
        </p:spPr>
        <p:txBody>
          <a:bodyPr vert="horz" wrap="square" lIns="0" tIns="9525" rIns="0" bIns="0" rtlCol="0">
            <a:spAutoFit/>
          </a:bodyPr>
          <a:lstStyle/>
          <a:p>
            <a:pPr marL="430530" marR="426084" lvl="0" indent="0" algn="ctr" defTabSz="914400" eaLnBrk="1" fontAlgn="auto" latinLnBrk="0" hangingPunct="1">
              <a:lnSpc>
                <a:spcPct val="100000"/>
              </a:lnSpc>
              <a:spcBef>
                <a:spcPts val="75"/>
              </a:spcBef>
              <a:spcAft>
                <a:spcPts val="0"/>
              </a:spcAft>
              <a:buClrTx/>
              <a:buSzTx/>
              <a:buFontTx/>
              <a:buNone/>
              <a:tabLst/>
              <a:defRPr/>
            </a:pPr>
            <a:r>
              <a:rPr kumimoji="0" sz="1600" b="0" i="0" u="none" strike="noStrike" kern="0" cap="none" spc="0" normalizeH="0" baseline="0" noProof="0" dirty="0">
                <a:ln>
                  <a:noFill/>
                </a:ln>
                <a:solidFill>
                  <a:sysClr val="windowText" lastClr="000000"/>
                </a:solidFill>
                <a:effectLst/>
                <a:uLnTx/>
                <a:uFillTx/>
                <a:latin typeface="Calibri"/>
                <a:cs typeface="Calibri"/>
              </a:rPr>
              <a:t>перечень</a:t>
            </a:r>
            <a:r>
              <a:rPr kumimoji="0" sz="1600" b="0" i="0" u="none" strike="noStrike" kern="0" cap="none" spc="-5" normalizeH="0" baseline="0" noProof="0" dirty="0">
                <a:ln>
                  <a:noFill/>
                </a:ln>
                <a:solidFill>
                  <a:sysClr val="windowText" lastClr="000000"/>
                </a:solidFill>
                <a:effectLst/>
                <a:uLnTx/>
                <a:uFillTx/>
                <a:latin typeface="Calibri"/>
                <a:cs typeface="Calibri"/>
              </a:rPr>
              <a:t> </a:t>
            </a:r>
            <a:r>
              <a:rPr kumimoji="0" sz="1600" b="0" i="0" u="none" strike="noStrike" kern="0" cap="none" spc="0" normalizeH="0" baseline="0" noProof="0" dirty="0">
                <a:ln>
                  <a:noFill/>
                </a:ln>
                <a:solidFill>
                  <a:sysClr val="windowText" lastClr="000000"/>
                </a:solidFill>
                <a:effectLst/>
                <a:uLnTx/>
                <a:uFillTx/>
                <a:latin typeface="Calibri"/>
                <a:cs typeface="Calibri"/>
              </a:rPr>
              <a:t>профессий</a:t>
            </a:r>
            <a:r>
              <a:rPr kumimoji="0" sz="1600" b="0" i="0" u="none" strike="noStrike" kern="0" cap="none" spc="-5" normalizeH="0" baseline="0" noProof="0" dirty="0">
                <a:ln>
                  <a:noFill/>
                </a:ln>
                <a:solidFill>
                  <a:sysClr val="windowText" lastClr="000000"/>
                </a:solidFill>
                <a:effectLst/>
                <a:uLnTx/>
                <a:uFillTx/>
                <a:latin typeface="Calibri"/>
                <a:cs typeface="Calibri"/>
              </a:rPr>
              <a:t> </a:t>
            </a:r>
            <a:r>
              <a:rPr kumimoji="0" sz="1600" b="0" i="0" u="none" strike="noStrike" kern="0" cap="none" spc="-10" normalizeH="0" baseline="0" noProof="0" dirty="0">
                <a:ln>
                  <a:noFill/>
                </a:ln>
                <a:solidFill>
                  <a:sysClr val="windowText" lastClr="000000"/>
                </a:solidFill>
                <a:effectLst/>
                <a:uLnTx/>
                <a:uFillTx/>
                <a:latin typeface="Calibri"/>
                <a:cs typeface="Calibri"/>
              </a:rPr>
              <a:t>(должностей)</a:t>
            </a:r>
            <a:r>
              <a:rPr kumimoji="0" sz="1600" b="0" i="0" u="none" strike="noStrike" kern="0" cap="none" spc="-25" normalizeH="0" baseline="0" noProof="0" dirty="0">
                <a:ln>
                  <a:noFill/>
                </a:ln>
                <a:solidFill>
                  <a:sysClr val="windowText" lastClr="000000"/>
                </a:solidFill>
                <a:effectLst/>
                <a:uLnTx/>
                <a:uFillTx/>
                <a:latin typeface="Calibri"/>
                <a:cs typeface="Calibri"/>
              </a:rPr>
              <a:t> </a:t>
            </a:r>
            <a:r>
              <a:rPr kumimoji="0" sz="1600" b="0" i="0" u="none" strike="noStrike" kern="0" cap="none" spc="-10" normalizeH="0" baseline="0" noProof="0" dirty="0">
                <a:ln>
                  <a:noFill/>
                </a:ln>
                <a:solidFill>
                  <a:sysClr val="windowText" lastClr="000000"/>
                </a:solidFill>
                <a:effectLst/>
                <a:uLnTx/>
                <a:uFillTx/>
                <a:latin typeface="Calibri"/>
                <a:cs typeface="Calibri"/>
              </a:rPr>
              <a:t>работников,</a:t>
            </a:r>
            <a:r>
              <a:rPr kumimoji="0" sz="1600" b="0" i="0" u="none" strike="noStrike" kern="0" cap="none" spc="-45" normalizeH="0" baseline="0" noProof="0" dirty="0">
                <a:ln>
                  <a:noFill/>
                </a:ln>
                <a:solidFill>
                  <a:sysClr val="windowText" lastClr="000000"/>
                </a:solidFill>
                <a:effectLst/>
                <a:uLnTx/>
                <a:uFillTx/>
                <a:latin typeface="Calibri"/>
                <a:cs typeface="Calibri"/>
              </a:rPr>
              <a:t> </a:t>
            </a:r>
            <a:r>
              <a:rPr kumimoji="0" sz="1600" b="0" i="0" u="none" strike="noStrike" kern="0" cap="none" spc="-10" normalizeH="0" baseline="0" noProof="0" dirty="0">
                <a:ln>
                  <a:noFill/>
                </a:ln>
                <a:solidFill>
                  <a:sysClr val="windowText" lastClr="000000"/>
                </a:solidFill>
                <a:effectLst/>
                <a:uLnTx/>
                <a:uFillTx/>
                <a:latin typeface="Calibri"/>
                <a:cs typeface="Calibri"/>
              </a:rPr>
              <a:t>которые подлежат</a:t>
            </a:r>
            <a:r>
              <a:rPr kumimoji="0" sz="1600" b="0" i="0" u="none" strike="noStrike" kern="0" cap="none" spc="-80" normalizeH="0" baseline="0" noProof="0" dirty="0">
                <a:ln>
                  <a:noFill/>
                </a:ln>
                <a:solidFill>
                  <a:sysClr val="windowText" lastClr="000000"/>
                </a:solidFill>
                <a:effectLst/>
                <a:uLnTx/>
                <a:uFillTx/>
                <a:latin typeface="Calibri"/>
                <a:cs typeface="Calibri"/>
              </a:rPr>
              <a:t> </a:t>
            </a:r>
            <a:r>
              <a:rPr kumimoji="0" sz="1600" b="0" i="0" u="none" strike="noStrike" kern="0" cap="none" spc="0" normalizeH="0" baseline="0" noProof="0" dirty="0">
                <a:ln>
                  <a:noFill/>
                </a:ln>
                <a:solidFill>
                  <a:sysClr val="windowText" lastClr="000000"/>
                </a:solidFill>
                <a:effectLst/>
                <a:uLnTx/>
                <a:uFillTx/>
                <a:latin typeface="Calibri"/>
                <a:cs typeface="Calibri"/>
              </a:rPr>
              <a:t>медицинским</a:t>
            </a:r>
            <a:r>
              <a:rPr kumimoji="0" sz="1600" b="0" i="0" u="none" strike="noStrike" kern="0" cap="none" spc="-65" normalizeH="0" baseline="0" noProof="0" dirty="0">
                <a:ln>
                  <a:noFill/>
                </a:ln>
                <a:solidFill>
                  <a:sysClr val="windowText" lastClr="000000"/>
                </a:solidFill>
                <a:effectLst/>
                <a:uLnTx/>
                <a:uFillTx/>
                <a:latin typeface="Calibri"/>
                <a:cs typeface="Calibri"/>
              </a:rPr>
              <a:t> </a:t>
            </a:r>
            <a:r>
              <a:rPr kumimoji="0" sz="1600" b="0" i="0" u="none" strike="noStrike" kern="0" cap="none" spc="0" normalizeH="0" baseline="0" noProof="0" dirty="0">
                <a:ln>
                  <a:noFill/>
                </a:ln>
                <a:solidFill>
                  <a:sysClr val="windowText" lastClr="000000"/>
                </a:solidFill>
                <a:effectLst/>
                <a:uLnTx/>
                <a:uFillTx/>
                <a:latin typeface="Calibri"/>
                <a:cs typeface="Calibri"/>
              </a:rPr>
              <a:t>осмотрам,</a:t>
            </a:r>
            <a:r>
              <a:rPr kumimoji="0" sz="1600" b="0" i="0" u="none" strike="noStrike" kern="0" cap="none" spc="-55" normalizeH="0" baseline="0" noProof="0" dirty="0">
                <a:ln>
                  <a:noFill/>
                </a:ln>
                <a:solidFill>
                  <a:sysClr val="windowText" lastClr="000000"/>
                </a:solidFill>
                <a:effectLst/>
                <a:uLnTx/>
                <a:uFillTx/>
                <a:latin typeface="Calibri"/>
                <a:cs typeface="Calibri"/>
              </a:rPr>
              <a:t> </a:t>
            </a:r>
            <a:r>
              <a:rPr kumimoji="0" sz="1600" b="0" i="0" u="none" strike="noStrike" kern="0" cap="none" spc="-10" normalizeH="0" baseline="0" noProof="0" dirty="0">
                <a:ln>
                  <a:noFill/>
                </a:ln>
                <a:solidFill>
                  <a:sysClr val="windowText" lastClr="000000"/>
                </a:solidFill>
                <a:effectLst/>
                <a:uLnTx/>
                <a:uFillTx/>
                <a:latin typeface="Calibri"/>
                <a:cs typeface="Calibri"/>
              </a:rPr>
              <a:t>психиатрическим освидетельствованиям</a:t>
            </a:r>
            <a:endParaRPr kumimoji="0" sz="1600" b="0" i="0" u="none" strike="noStrike" kern="0" cap="none" spc="0" normalizeH="0" baseline="0" noProof="0">
              <a:ln>
                <a:noFill/>
              </a:ln>
              <a:solidFill>
                <a:sysClr val="windowText" lastClr="000000"/>
              </a:solidFill>
              <a:effectLst/>
              <a:uLnTx/>
              <a:uFillTx/>
              <a:latin typeface="Calibri"/>
              <a:cs typeface="Calibri"/>
            </a:endParaRPr>
          </a:p>
        </p:txBody>
      </p:sp>
      <p:pic>
        <p:nvPicPr>
          <p:cNvPr id="9" name="object 9" descr="C:\Users\velichko_mn\Desktop\Юля все\СУОТ\картинки СУОТ\мед осмотр.jpeg"/>
          <p:cNvPicPr/>
          <p:nvPr/>
        </p:nvPicPr>
        <p:blipFill>
          <a:blip r:embed="rId2" cstate="print"/>
          <a:stretch>
            <a:fillRect/>
          </a:stretch>
        </p:blipFill>
        <p:spPr>
          <a:xfrm>
            <a:off x="220979" y="4415040"/>
            <a:ext cx="2334768" cy="2334755"/>
          </a:xfrm>
          <a:prstGeom prst="rect">
            <a:avLst/>
          </a:prstGeom>
        </p:spPr>
      </p:pic>
      <p:pic>
        <p:nvPicPr>
          <p:cNvPr id="10" name="object 10" descr="C:\Users\velichko_mn\Desktop\Юля все\СУОТ\картинки СУОТ\Psihiatricheskoe-Osvidetelstvovanie.jpg"/>
          <p:cNvPicPr/>
          <p:nvPr/>
        </p:nvPicPr>
        <p:blipFill>
          <a:blip r:embed="rId3" cstate="print"/>
          <a:stretch>
            <a:fillRect/>
          </a:stretch>
        </p:blipFill>
        <p:spPr>
          <a:xfrm>
            <a:off x="3348228" y="4546091"/>
            <a:ext cx="3764279" cy="2116835"/>
          </a:xfrm>
          <a:prstGeom prst="rect">
            <a:avLst/>
          </a:prstGeom>
        </p:spPr>
      </p:pic>
      <p:grpSp>
        <p:nvGrpSpPr>
          <p:cNvPr id="11" name="object 11"/>
          <p:cNvGrpSpPr/>
          <p:nvPr/>
        </p:nvGrpSpPr>
        <p:grpSpPr>
          <a:xfrm>
            <a:off x="206782" y="681857"/>
            <a:ext cx="2405380" cy="1334770"/>
            <a:chOff x="206782" y="681857"/>
            <a:chExt cx="2405380" cy="1334770"/>
          </a:xfrm>
        </p:grpSpPr>
        <p:sp>
          <p:nvSpPr>
            <p:cNvPr id="12" name="object 12"/>
            <p:cNvSpPr/>
            <p:nvPr/>
          </p:nvSpPr>
          <p:spPr>
            <a:xfrm>
              <a:off x="219736" y="694811"/>
              <a:ext cx="2379345" cy="1139190"/>
            </a:xfrm>
            <a:custGeom>
              <a:avLst/>
              <a:gdLst/>
              <a:ahLst/>
              <a:cxnLst/>
              <a:rect l="l" t="t" r="r" b="b"/>
              <a:pathLst>
                <a:path w="2379345" h="1139189">
                  <a:moveTo>
                    <a:pt x="1453662" y="0"/>
                  </a:moveTo>
                  <a:lnTo>
                    <a:pt x="1401125" y="3563"/>
                  </a:lnTo>
                  <a:lnTo>
                    <a:pt x="1351261" y="14443"/>
                  </a:lnTo>
                  <a:lnTo>
                    <a:pt x="1306005" y="32219"/>
                  </a:lnTo>
                  <a:lnTo>
                    <a:pt x="1267289" y="56467"/>
                  </a:lnTo>
                  <a:lnTo>
                    <a:pt x="1237044" y="86768"/>
                  </a:lnTo>
                  <a:lnTo>
                    <a:pt x="1221394" y="77410"/>
                  </a:lnTo>
                  <a:lnTo>
                    <a:pt x="1168884" y="54116"/>
                  </a:lnTo>
                  <a:lnTo>
                    <a:pt x="1120104" y="40695"/>
                  </a:lnTo>
                  <a:lnTo>
                    <a:pt x="1069888" y="33354"/>
                  </a:lnTo>
                  <a:lnTo>
                    <a:pt x="1019357" y="31870"/>
                  </a:lnTo>
                  <a:lnTo>
                    <a:pt x="969629" y="36018"/>
                  </a:lnTo>
                  <a:lnTo>
                    <a:pt x="921827" y="45575"/>
                  </a:lnTo>
                  <a:lnTo>
                    <a:pt x="877069" y="60317"/>
                  </a:lnTo>
                  <a:lnTo>
                    <a:pt x="836475" y="80020"/>
                  </a:lnTo>
                  <a:lnTo>
                    <a:pt x="801166" y="104461"/>
                  </a:lnTo>
                  <a:lnTo>
                    <a:pt x="772263" y="133415"/>
                  </a:lnTo>
                  <a:lnTo>
                    <a:pt x="727898" y="118963"/>
                  </a:lnTo>
                  <a:lnTo>
                    <a:pt x="681292" y="108551"/>
                  </a:lnTo>
                  <a:lnTo>
                    <a:pt x="633088" y="102265"/>
                  </a:lnTo>
                  <a:lnTo>
                    <a:pt x="583928" y="100187"/>
                  </a:lnTo>
                  <a:lnTo>
                    <a:pt x="534455" y="102401"/>
                  </a:lnTo>
                  <a:lnTo>
                    <a:pt x="475416" y="110835"/>
                  </a:lnTo>
                  <a:lnTo>
                    <a:pt x="420685" y="124949"/>
                  </a:lnTo>
                  <a:lnTo>
                    <a:pt x="370917" y="144182"/>
                  </a:lnTo>
                  <a:lnTo>
                    <a:pt x="326767" y="167973"/>
                  </a:lnTo>
                  <a:lnTo>
                    <a:pt x="288889" y="195761"/>
                  </a:lnTo>
                  <a:lnTo>
                    <a:pt x="257939" y="226984"/>
                  </a:lnTo>
                  <a:lnTo>
                    <a:pt x="234569" y="261081"/>
                  </a:lnTo>
                  <a:lnTo>
                    <a:pt x="219436" y="297492"/>
                  </a:lnTo>
                  <a:lnTo>
                    <a:pt x="213194" y="335654"/>
                  </a:lnTo>
                  <a:lnTo>
                    <a:pt x="216498" y="375007"/>
                  </a:lnTo>
                  <a:lnTo>
                    <a:pt x="214491" y="378550"/>
                  </a:lnTo>
                  <a:lnTo>
                    <a:pt x="159564" y="386631"/>
                  </a:lnTo>
                  <a:lnTo>
                    <a:pt x="109673" y="402650"/>
                  </a:lnTo>
                  <a:lnTo>
                    <a:pt x="66767" y="425786"/>
                  </a:lnTo>
                  <a:lnTo>
                    <a:pt x="32792" y="455220"/>
                  </a:lnTo>
                  <a:lnTo>
                    <a:pt x="8058" y="493987"/>
                  </a:lnTo>
                  <a:lnTo>
                    <a:pt x="0" y="534262"/>
                  </a:lnTo>
                  <a:lnTo>
                    <a:pt x="7803" y="574003"/>
                  </a:lnTo>
                  <a:lnTo>
                    <a:pt x="30656" y="611166"/>
                  </a:lnTo>
                  <a:lnTo>
                    <a:pt x="67743" y="643707"/>
                  </a:lnTo>
                  <a:lnTo>
                    <a:pt x="118251" y="669583"/>
                  </a:lnTo>
                  <a:lnTo>
                    <a:pt x="86881" y="696803"/>
                  </a:lnTo>
                  <a:lnTo>
                    <a:pt x="65525" y="727430"/>
                  </a:lnTo>
                  <a:lnTo>
                    <a:pt x="54759" y="760321"/>
                  </a:lnTo>
                  <a:lnTo>
                    <a:pt x="55157" y="794335"/>
                  </a:lnTo>
                  <a:lnTo>
                    <a:pt x="91659" y="860606"/>
                  </a:lnTo>
                  <a:lnTo>
                    <a:pt x="124963" y="887219"/>
                  </a:lnTo>
                  <a:lnTo>
                    <a:pt x="166172" y="908390"/>
                  </a:lnTo>
                  <a:lnTo>
                    <a:pt x="213690" y="923299"/>
                  </a:lnTo>
                  <a:lnTo>
                    <a:pt x="265918" y="931126"/>
                  </a:lnTo>
                  <a:lnTo>
                    <a:pt x="321260" y="931051"/>
                  </a:lnTo>
                  <a:lnTo>
                    <a:pt x="325756" y="936042"/>
                  </a:lnTo>
                  <a:lnTo>
                    <a:pt x="356029" y="964798"/>
                  </a:lnTo>
                  <a:lnTo>
                    <a:pt x="390728" y="990306"/>
                  </a:lnTo>
                  <a:lnTo>
                    <a:pt x="429309" y="1012476"/>
                  </a:lnTo>
                  <a:lnTo>
                    <a:pt x="471223" y="1031219"/>
                  </a:lnTo>
                  <a:lnTo>
                    <a:pt x="515926" y="1046446"/>
                  </a:lnTo>
                  <a:lnTo>
                    <a:pt x="562871" y="1058069"/>
                  </a:lnTo>
                  <a:lnTo>
                    <a:pt x="611512" y="1065998"/>
                  </a:lnTo>
                  <a:lnTo>
                    <a:pt x="661304" y="1070144"/>
                  </a:lnTo>
                  <a:lnTo>
                    <a:pt x="711699" y="1070420"/>
                  </a:lnTo>
                  <a:lnTo>
                    <a:pt x="762151" y="1066734"/>
                  </a:lnTo>
                  <a:lnTo>
                    <a:pt x="812115" y="1058999"/>
                  </a:lnTo>
                  <a:lnTo>
                    <a:pt x="861045" y="1047126"/>
                  </a:lnTo>
                  <a:lnTo>
                    <a:pt x="908394" y="1031025"/>
                  </a:lnTo>
                  <a:lnTo>
                    <a:pt x="939759" y="1057545"/>
                  </a:lnTo>
                  <a:lnTo>
                    <a:pt x="976133" y="1080832"/>
                  </a:lnTo>
                  <a:lnTo>
                    <a:pt x="1016937" y="1100606"/>
                  </a:lnTo>
                  <a:lnTo>
                    <a:pt x="1061590" y="1116584"/>
                  </a:lnTo>
                  <a:lnTo>
                    <a:pt x="1109511" y="1128485"/>
                  </a:lnTo>
                  <a:lnTo>
                    <a:pt x="1163196" y="1136366"/>
                  </a:lnTo>
                  <a:lnTo>
                    <a:pt x="1216711" y="1138973"/>
                  </a:lnTo>
                  <a:lnTo>
                    <a:pt x="1269341" y="1136556"/>
                  </a:lnTo>
                  <a:lnTo>
                    <a:pt x="1320369" y="1129365"/>
                  </a:lnTo>
                  <a:lnTo>
                    <a:pt x="1369079" y="1117652"/>
                  </a:lnTo>
                  <a:lnTo>
                    <a:pt x="1414753" y="1101667"/>
                  </a:lnTo>
                  <a:lnTo>
                    <a:pt x="1456676" y="1081662"/>
                  </a:lnTo>
                  <a:lnTo>
                    <a:pt x="1494132" y="1057886"/>
                  </a:lnTo>
                  <a:lnTo>
                    <a:pt x="1526403" y="1030591"/>
                  </a:lnTo>
                  <a:lnTo>
                    <a:pt x="1552774" y="1000027"/>
                  </a:lnTo>
                  <a:lnTo>
                    <a:pt x="1572528" y="966446"/>
                  </a:lnTo>
                  <a:lnTo>
                    <a:pt x="1611209" y="979862"/>
                  </a:lnTo>
                  <a:lnTo>
                    <a:pt x="1652158" y="989650"/>
                  </a:lnTo>
                  <a:lnTo>
                    <a:pt x="1694777" y="995698"/>
                  </a:lnTo>
                  <a:lnTo>
                    <a:pt x="1738466" y="997891"/>
                  </a:lnTo>
                  <a:lnTo>
                    <a:pt x="1795697" y="994849"/>
                  </a:lnTo>
                  <a:lnTo>
                    <a:pt x="1849641" y="985500"/>
                  </a:lnTo>
                  <a:lnTo>
                    <a:pt x="1899394" y="970426"/>
                  </a:lnTo>
                  <a:lnTo>
                    <a:pt x="1944048" y="950206"/>
                  </a:lnTo>
                  <a:lnTo>
                    <a:pt x="1982700" y="925422"/>
                  </a:lnTo>
                  <a:lnTo>
                    <a:pt x="2014443" y="896654"/>
                  </a:lnTo>
                  <a:lnTo>
                    <a:pt x="2038372" y="864483"/>
                  </a:lnTo>
                  <a:lnTo>
                    <a:pt x="2053582" y="829489"/>
                  </a:lnTo>
                  <a:lnTo>
                    <a:pt x="2059166" y="792253"/>
                  </a:lnTo>
                  <a:lnTo>
                    <a:pt x="2106003" y="785860"/>
                  </a:lnTo>
                  <a:lnTo>
                    <a:pt x="2151016" y="775657"/>
                  </a:lnTo>
                  <a:lnTo>
                    <a:pt x="2193662" y="761792"/>
                  </a:lnTo>
                  <a:lnTo>
                    <a:pt x="2233398" y="744412"/>
                  </a:lnTo>
                  <a:lnTo>
                    <a:pt x="2278361" y="717884"/>
                  </a:lnTo>
                  <a:lnTo>
                    <a:pt x="2315231" y="687810"/>
                  </a:lnTo>
                  <a:lnTo>
                    <a:pt x="2343868" y="654891"/>
                  </a:lnTo>
                  <a:lnTo>
                    <a:pt x="2364130" y="619829"/>
                  </a:lnTo>
                  <a:lnTo>
                    <a:pt x="2375877" y="583325"/>
                  </a:lnTo>
                  <a:lnTo>
                    <a:pt x="2378967" y="546080"/>
                  </a:lnTo>
                  <a:lnTo>
                    <a:pt x="2373260" y="508796"/>
                  </a:lnTo>
                  <a:lnTo>
                    <a:pt x="2358613" y="472174"/>
                  </a:lnTo>
                  <a:lnTo>
                    <a:pt x="2334887" y="436915"/>
                  </a:lnTo>
                  <a:lnTo>
                    <a:pt x="2301939" y="403721"/>
                  </a:lnTo>
                  <a:lnTo>
                    <a:pt x="2305796" y="397545"/>
                  </a:lnTo>
                  <a:lnTo>
                    <a:pt x="2309323" y="391288"/>
                  </a:lnTo>
                  <a:lnTo>
                    <a:pt x="2312514" y="384955"/>
                  </a:lnTo>
                  <a:lnTo>
                    <a:pt x="2315363" y="378550"/>
                  </a:lnTo>
                  <a:lnTo>
                    <a:pt x="2325144" y="340257"/>
                  </a:lnTo>
                  <a:lnTo>
                    <a:pt x="2323118" y="302609"/>
                  </a:lnTo>
                  <a:lnTo>
                    <a:pt x="2310115" y="266553"/>
                  </a:lnTo>
                  <a:lnTo>
                    <a:pt x="2286963" y="233033"/>
                  </a:lnTo>
                  <a:lnTo>
                    <a:pt x="2254489" y="202998"/>
                  </a:lnTo>
                  <a:lnTo>
                    <a:pt x="2213522" y="177393"/>
                  </a:lnTo>
                  <a:lnTo>
                    <a:pt x="2164890" y="157164"/>
                  </a:lnTo>
                  <a:lnTo>
                    <a:pt x="2109420" y="143257"/>
                  </a:lnTo>
                  <a:lnTo>
                    <a:pt x="2097349" y="114276"/>
                  </a:lnTo>
                  <a:lnTo>
                    <a:pt x="2051752" y="62815"/>
                  </a:lnTo>
                  <a:lnTo>
                    <a:pt x="2019250" y="41492"/>
                  </a:lnTo>
                  <a:lnTo>
                    <a:pt x="1974675" y="21541"/>
                  </a:lnTo>
                  <a:lnTo>
                    <a:pt x="1926362" y="8175"/>
                  </a:lnTo>
                  <a:lnTo>
                    <a:pt x="1875824" y="1311"/>
                  </a:lnTo>
                  <a:lnTo>
                    <a:pt x="1824575" y="869"/>
                  </a:lnTo>
                  <a:lnTo>
                    <a:pt x="1774130" y="6768"/>
                  </a:lnTo>
                  <a:lnTo>
                    <a:pt x="1726003" y="18927"/>
                  </a:lnTo>
                  <a:lnTo>
                    <a:pt x="1681708" y="37264"/>
                  </a:lnTo>
                  <a:lnTo>
                    <a:pt x="1642759" y="61698"/>
                  </a:lnTo>
                  <a:lnTo>
                    <a:pt x="1624905" y="48108"/>
                  </a:lnTo>
                  <a:lnTo>
                    <a:pt x="1604860" y="35971"/>
                  </a:lnTo>
                  <a:lnTo>
                    <a:pt x="1582831" y="25400"/>
                  </a:lnTo>
                  <a:lnTo>
                    <a:pt x="1559028" y="16511"/>
                  </a:lnTo>
                  <a:lnTo>
                    <a:pt x="1506940" y="4175"/>
                  </a:lnTo>
                  <a:lnTo>
                    <a:pt x="1453662" y="0"/>
                  </a:lnTo>
                  <a:close/>
                </a:path>
              </a:pathLst>
            </a:custGeom>
            <a:solidFill>
              <a:srgbClr val="4F81BD"/>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13" name="object 13"/>
            <p:cNvPicPr/>
            <p:nvPr/>
          </p:nvPicPr>
          <p:blipFill>
            <a:blip r:embed="rId4" cstate="print"/>
            <a:stretch>
              <a:fillRect/>
            </a:stretch>
          </p:blipFill>
          <p:spPr>
            <a:xfrm>
              <a:off x="879210" y="1745348"/>
              <a:ext cx="221965" cy="258140"/>
            </a:xfrm>
            <a:prstGeom prst="rect">
              <a:avLst/>
            </a:prstGeom>
          </p:spPr>
        </p:pic>
        <p:sp>
          <p:nvSpPr>
            <p:cNvPr id="14" name="object 14"/>
            <p:cNvSpPr/>
            <p:nvPr/>
          </p:nvSpPr>
          <p:spPr>
            <a:xfrm>
              <a:off x="219736" y="694811"/>
              <a:ext cx="2379345" cy="1139190"/>
            </a:xfrm>
            <a:custGeom>
              <a:avLst/>
              <a:gdLst/>
              <a:ahLst/>
              <a:cxnLst/>
              <a:rect l="l" t="t" r="r" b="b"/>
              <a:pathLst>
                <a:path w="2379345" h="1139189">
                  <a:moveTo>
                    <a:pt x="216498" y="375007"/>
                  </a:moveTo>
                  <a:lnTo>
                    <a:pt x="213194" y="335654"/>
                  </a:lnTo>
                  <a:lnTo>
                    <a:pt x="219436" y="297492"/>
                  </a:lnTo>
                  <a:lnTo>
                    <a:pt x="234569" y="261081"/>
                  </a:lnTo>
                  <a:lnTo>
                    <a:pt x="257939" y="226984"/>
                  </a:lnTo>
                  <a:lnTo>
                    <a:pt x="288889" y="195761"/>
                  </a:lnTo>
                  <a:lnTo>
                    <a:pt x="326767" y="167973"/>
                  </a:lnTo>
                  <a:lnTo>
                    <a:pt x="370917" y="144182"/>
                  </a:lnTo>
                  <a:lnTo>
                    <a:pt x="420685" y="124949"/>
                  </a:lnTo>
                  <a:lnTo>
                    <a:pt x="475416" y="110835"/>
                  </a:lnTo>
                  <a:lnTo>
                    <a:pt x="534455" y="102401"/>
                  </a:lnTo>
                  <a:lnTo>
                    <a:pt x="583928" y="100187"/>
                  </a:lnTo>
                  <a:lnTo>
                    <a:pt x="633088" y="102265"/>
                  </a:lnTo>
                  <a:lnTo>
                    <a:pt x="681292" y="108551"/>
                  </a:lnTo>
                  <a:lnTo>
                    <a:pt x="727898" y="118963"/>
                  </a:lnTo>
                  <a:lnTo>
                    <a:pt x="772263" y="133415"/>
                  </a:lnTo>
                  <a:lnTo>
                    <a:pt x="801166" y="104461"/>
                  </a:lnTo>
                  <a:lnTo>
                    <a:pt x="836475" y="80020"/>
                  </a:lnTo>
                  <a:lnTo>
                    <a:pt x="877069" y="60317"/>
                  </a:lnTo>
                  <a:lnTo>
                    <a:pt x="921827" y="45575"/>
                  </a:lnTo>
                  <a:lnTo>
                    <a:pt x="969629" y="36018"/>
                  </a:lnTo>
                  <a:lnTo>
                    <a:pt x="1019357" y="31870"/>
                  </a:lnTo>
                  <a:lnTo>
                    <a:pt x="1069888" y="33354"/>
                  </a:lnTo>
                  <a:lnTo>
                    <a:pt x="1120104" y="40695"/>
                  </a:lnTo>
                  <a:lnTo>
                    <a:pt x="1168884" y="54116"/>
                  </a:lnTo>
                  <a:lnTo>
                    <a:pt x="1204774" y="68827"/>
                  </a:lnTo>
                  <a:lnTo>
                    <a:pt x="1237044" y="86768"/>
                  </a:lnTo>
                  <a:lnTo>
                    <a:pt x="1267289" y="56467"/>
                  </a:lnTo>
                  <a:lnTo>
                    <a:pt x="1306005" y="32219"/>
                  </a:lnTo>
                  <a:lnTo>
                    <a:pt x="1351261" y="14443"/>
                  </a:lnTo>
                  <a:lnTo>
                    <a:pt x="1401125" y="3563"/>
                  </a:lnTo>
                  <a:lnTo>
                    <a:pt x="1453662" y="0"/>
                  </a:lnTo>
                  <a:lnTo>
                    <a:pt x="1506940" y="4175"/>
                  </a:lnTo>
                  <a:lnTo>
                    <a:pt x="1559028" y="16511"/>
                  </a:lnTo>
                  <a:lnTo>
                    <a:pt x="1604860" y="35971"/>
                  </a:lnTo>
                  <a:lnTo>
                    <a:pt x="1642759" y="61698"/>
                  </a:lnTo>
                  <a:lnTo>
                    <a:pt x="1681708" y="37264"/>
                  </a:lnTo>
                  <a:lnTo>
                    <a:pt x="1726003" y="18927"/>
                  </a:lnTo>
                  <a:lnTo>
                    <a:pt x="1774130" y="6768"/>
                  </a:lnTo>
                  <a:lnTo>
                    <a:pt x="1824575" y="869"/>
                  </a:lnTo>
                  <a:lnTo>
                    <a:pt x="1875824" y="1311"/>
                  </a:lnTo>
                  <a:lnTo>
                    <a:pt x="1926362" y="8175"/>
                  </a:lnTo>
                  <a:lnTo>
                    <a:pt x="1974675" y="21541"/>
                  </a:lnTo>
                  <a:lnTo>
                    <a:pt x="2019250" y="41492"/>
                  </a:lnTo>
                  <a:lnTo>
                    <a:pt x="2051752" y="62815"/>
                  </a:lnTo>
                  <a:lnTo>
                    <a:pt x="2097349" y="114276"/>
                  </a:lnTo>
                  <a:lnTo>
                    <a:pt x="2109420" y="143257"/>
                  </a:lnTo>
                  <a:lnTo>
                    <a:pt x="2164890" y="157164"/>
                  </a:lnTo>
                  <a:lnTo>
                    <a:pt x="2213522" y="177393"/>
                  </a:lnTo>
                  <a:lnTo>
                    <a:pt x="2254489" y="202998"/>
                  </a:lnTo>
                  <a:lnTo>
                    <a:pt x="2286963" y="233033"/>
                  </a:lnTo>
                  <a:lnTo>
                    <a:pt x="2310115" y="266553"/>
                  </a:lnTo>
                  <a:lnTo>
                    <a:pt x="2323118" y="302609"/>
                  </a:lnTo>
                  <a:lnTo>
                    <a:pt x="2325144" y="340257"/>
                  </a:lnTo>
                  <a:lnTo>
                    <a:pt x="2315363" y="378550"/>
                  </a:lnTo>
                  <a:lnTo>
                    <a:pt x="2312514" y="384955"/>
                  </a:lnTo>
                  <a:lnTo>
                    <a:pt x="2309323" y="391288"/>
                  </a:lnTo>
                  <a:lnTo>
                    <a:pt x="2305796" y="397545"/>
                  </a:lnTo>
                  <a:lnTo>
                    <a:pt x="2301939" y="403721"/>
                  </a:lnTo>
                  <a:lnTo>
                    <a:pt x="2334887" y="436915"/>
                  </a:lnTo>
                  <a:lnTo>
                    <a:pt x="2358613" y="472174"/>
                  </a:lnTo>
                  <a:lnTo>
                    <a:pt x="2373260" y="508796"/>
                  </a:lnTo>
                  <a:lnTo>
                    <a:pt x="2378967" y="546080"/>
                  </a:lnTo>
                  <a:lnTo>
                    <a:pt x="2375877" y="583325"/>
                  </a:lnTo>
                  <a:lnTo>
                    <a:pt x="2364130" y="619829"/>
                  </a:lnTo>
                  <a:lnTo>
                    <a:pt x="2343868" y="654891"/>
                  </a:lnTo>
                  <a:lnTo>
                    <a:pt x="2315231" y="687810"/>
                  </a:lnTo>
                  <a:lnTo>
                    <a:pt x="2278361" y="717884"/>
                  </a:lnTo>
                  <a:lnTo>
                    <a:pt x="2233398" y="744412"/>
                  </a:lnTo>
                  <a:lnTo>
                    <a:pt x="2193662" y="761792"/>
                  </a:lnTo>
                  <a:lnTo>
                    <a:pt x="2151016" y="775657"/>
                  </a:lnTo>
                  <a:lnTo>
                    <a:pt x="2106003" y="785860"/>
                  </a:lnTo>
                  <a:lnTo>
                    <a:pt x="2059166" y="792253"/>
                  </a:lnTo>
                  <a:lnTo>
                    <a:pt x="2053582" y="829489"/>
                  </a:lnTo>
                  <a:lnTo>
                    <a:pt x="2038372" y="864483"/>
                  </a:lnTo>
                  <a:lnTo>
                    <a:pt x="2014443" y="896654"/>
                  </a:lnTo>
                  <a:lnTo>
                    <a:pt x="1982700" y="925422"/>
                  </a:lnTo>
                  <a:lnTo>
                    <a:pt x="1944048" y="950206"/>
                  </a:lnTo>
                  <a:lnTo>
                    <a:pt x="1899394" y="970426"/>
                  </a:lnTo>
                  <a:lnTo>
                    <a:pt x="1849641" y="985500"/>
                  </a:lnTo>
                  <a:lnTo>
                    <a:pt x="1795697" y="994849"/>
                  </a:lnTo>
                  <a:lnTo>
                    <a:pt x="1738466" y="997891"/>
                  </a:lnTo>
                  <a:lnTo>
                    <a:pt x="1694777" y="995698"/>
                  </a:lnTo>
                  <a:lnTo>
                    <a:pt x="1652158" y="989650"/>
                  </a:lnTo>
                  <a:lnTo>
                    <a:pt x="1611209" y="979862"/>
                  </a:lnTo>
                  <a:lnTo>
                    <a:pt x="1572528" y="966446"/>
                  </a:lnTo>
                  <a:lnTo>
                    <a:pt x="1552774" y="1000027"/>
                  </a:lnTo>
                  <a:lnTo>
                    <a:pt x="1526403" y="1030591"/>
                  </a:lnTo>
                  <a:lnTo>
                    <a:pt x="1494132" y="1057886"/>
                  </a:lnTo>
                  <a:lnTo>
                    <a:pt x="1456676" y="1081662"/>
                  </a:lnTo>
                  <a:lnTo>
                    <a:pt x="1414753" y="1101667"/>
                  </a:lnTo>
                  <a:lnTo>
                    <a:pt x="1369079" y="1117652"/>
                  </a:lnTo>
                  <a:lnTo>
                    <a:pt x="1320369" y="1129365"/>
                  </a:lnTo>
                  <a:lnTo>
                    <a:pt x="1269341" y="1136556"/>
                  </a:lnTo>
                  <a:lnTo>
                    <a:pt x="1216711" y="1138973"/>
                  </a:lnTo>
                  <a:lnTo>
                    <a:pt x="1163196" y="1136366"/>
                  </a:lnTo>
                  <a:lnTo>
                    <a:pt x="1109511" y="1128485"/>
                  </a:lnTo>
                  <a:lnTo>
                    <a:pt x="1061590" y="1116584"/>
                  </a:lnTo>
                  <a:lnTo>
                    <a:pt x="1016937" y="1100606"/>
                  </a:lnTo>
                  <a:lnTo>
                    <a:pt x="976133" y="1080832"/>
                  </a:lnTo>
                  <a:lnTo>
                    <a:pt x="939759" y="1057545"/>
                  </a:lnTo>
                  <a:lnTo>
                    <a:pt x="908394" y="1031025"/>
                  </a:lnTo>
                  <a:lnTo>
                    <a:pt x="861045" y="1047126"/>
                  </a:lnTo>
                  <a:lnTo>
                    <a:pt x="812115" y="1058999"/>
                  </a:lnTo>
                  <a:lnTo>
                    <a:pt x="762151" y="1066734"/>
                  </a:lnTo>
                  <a:lnTo>
                    <a:pt x="711699" y="1070420"/>
                  </a:lnTo>
                  <a:lnTo>
                    <a:pt x="661304" y="1070144"/>
                  </a:lnTo>
                  <a:lnTo>
                    <a:pt x="611512" y="1065998"/>
                  </a:lnTo>
                  <a:lnTo>
                    <a:pt x="562871" y="1058069"/>
                  </a:lnTo>
                  <a:lnTo>
                    <a:pt x="515926" y="1046446"/>
                  </a:lnTo>
                  <a:lnTo>
                    <a:pt x="471223" y="1031219"/>
                  </a:lnTo>
                  <a:lnTo>
                    <a:pt x="429309" y="1012476"/>
                  </a:lnTo>
                  <a:lnTo>
                    <a:pt x="390728" y="990306"/>
                  </a:lnTo>
                  <a:lnTo>
                    <a:pt x="356029" y="964798"/>
                  </a:lnTo>
                  <a:lnTo>
                    <a:pt x="325756" y="936042"/>
                  </a:lnTo>
                  <a:lnTo>
                    <a:pt x="321260" y="931051"/>
                  </a:lnTo>
                  <a:lnTo>
                    <a:pt x="265918" y="931126"/>
                  </a:lnTo>
                  <a:lnTo>
                    <a:pt x="213690" y="923299"/>
                  </a:lnTo>
                  <a:lnTo>
                    <a:pt x="166172" y="908390"/>
                  </a:lnTo>
                  <a:lnTo>
                    <a:pt x="124963" y="887219"/>
                  </a:lnTo>
                  <a:lnTo>
                    <a:pt x="91659" y="860606"/>
                  </a:lnTo>
                  <a:lnTo>
                    <a:pt x="67858" y="829371"/>
                  </a:lnTo>
                  <a:lnTo>
                    <a:pt x="54759" y="760321"/>
                  </a:lnTo>
                  <a:lnTo>
                    <a:pt x="65525" y="727430"/>
                  </a:lnTo>
                  <a:lnTo>
                    <a:pt x="86881" y="696803"/>
                  </a:lnTo>
                  <a:lnTo>
                    <a:pt x="118251" y="669583"/>
                  </a:lnTo>
                  <a:lnTo>
                    <a:pt x="67743" y="643707"/>
                  </a:lnTo>
                  <a:lnTo>
                    <a:pt x="30656" y="611166"/>
                  </a:lnTo>
                  <a:lnTo>
                    <a:pt x="7803" y="574003"/>
                  </a:lnTo>
                  <a:lnTo>
                    <a:pt x="0" y="534262"/>
                  </a:lnTo>
                  <a:lnTo>
                    <a:pt x="8058" y="493987"/>
                  </a:lnTo>
                  <a:lnTo>
                    <a:pt x="32792" y="455220"/>
                  </a:lnTo>
                  <a:lnTo>
                    <a:pt x="66767" y="425786"/>
                  </a:lnTo>
                  <a:lnTo>
                    <a:pt x="109673" y="402650"/>
                  </a:lnTo>
                  <a:lnTo>
                    <a:pt x="159564" y="386631"/>
                  </a:lnTo>
                  <a:lnTo>
                    <a:pt x="214491" y="378550"/>
                  </a:lnTo>
                  <a:lnTo>
                    <a:pt x="216498" y="375007"/>
                  </a:lnTo>
                  <a:close/>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5" name="object 15"/>
            <p:cNvSpPr/>
            <p:nvPr/>
          </p:nvSpPr>
          <p:spPr>
            <a:xfrm>
              <a:off x="883103" y="1940242"/>
              <a:ext cx="63500" cy="63500"/>
            </a:xfrm>
            <a:custGeom>
              <a:avLst/>
              <a:gdLst/>
              <a:ahLst/>
              <a:cxnLst/>
              <a:rect l="l" t="t" r="r" b="b"/>
              <a:pathLst>
                <a:path w="63500" h="63500">
                  <a:moveTo>
                    <a:pt x="63246" y="31623"/>
                  </a:moveTo>
                  <a:lnTo>
                    <a:pt x="60760" y="43931"/>
                  </a:lnTo>
                  <a:lnTo>
                    <a:pt x="53982" y="53982"/>
                  </a:lnTo>
                  <a:lnTo>
                    <a:pt x="43931" y="60760"/>
                  </a:lnTo>
                  <a:lnTo>
                    <a:pt x="31623" y="63246"/>
                  </a:lnTo>
                  <a:lnTo>
                    <a:pt x="19314" y="60760"/>
                  </a:lnTo>
                  <a:lnTo>
                    <a:pt x="9263" y="53982"/>
                  </a:lnTo>
                  <a:lnTo>
                    <a:pt x="2485" y="43931"/>
                  </a:lnTo>
                  <a:lnTo>
                    <a:pt x="0" y="31623"/>
                  </a:lnTo>
                  <a:lnTo>
                    <a:pt x="2485" y="19314"/>
                  </a:lnTo>
                  <a:lnTo>
                    <a:pt x="9263" y="9263"/>
                  </a:lnTo>
                  <a:lnTo>
                    <a:pt x="19314" y="2485"/>
                  </a:lnTo>
                  <a:lnTo>
                    <a:pt x="31623" y="0"/>
                  </a:lnTo>
                  <a:lnTo>
                    <a:pt x="43931" y="2485"/>
                  </a:lnTo>
                  <a:lnTo>
                    <a:pt x="53982" y="9263"/>
                  </a:lnTo>
                  <a:lnTo>
                    <a:pt x="60760" y="19314"/>
                  </a:lnTo>
                  <a:lnTo>
                    <a:pt x="63246" y="31623"/>
                  </a:lnTo>
                  <a:close/>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6" name="object 16"/>
            <p:cNvSpPr/>
            <p:nvPr/>
          </p:nvSpPr>
          <p:spPr>
            <a:xfrm>
              <a:off x="879210" y="1868755"/>
              <a:ext cx="127000" cy="127000"/>
            </a:xfrm>
            <a:custGeom>
              <a:avLst/>
              <a:gdLst/>
              <a:ahLst/>
              <a:cxnLst/>
              <a:rect l="l" t="t" r="r" b="b"/>
              <a:pathLst>
                <a:path w="127000" h="127000">
                  <a:moveTo>
                    <a:pt x="126492" y="63246"/>
                  </a:moveTo>
                  <a:lnTo>
                    <a:pt x="121521" y="87862"/>
                  </a:lnTo>
                  <a:lnTo>
                    <a:pt x="107965" y="107965"/>
                  </a:lnTo>
                  <a:lnTo>
                    <a:pt x="87862" y="121521"/>
                  </a:lnTo>
                  <a:lnTo>
                    <a:pt x="63246" y="126492"/>
                  </a:lnTo>
                  <a:lnTo>
                    <a:pt x="38629" y="121521"/>
                  </a:lnTo>
                  <a:lnTo>
                    <a:pt x="18526" y="107965"/>
                  </a:lnTo>
                  <a:lnTo>
                    <a:pt x="4970" y="87862"/>
                  </a:lnTo>
                  <a:lnTo>
                    <a:pt x="0" y="63246"/>
                  </a:lnTo>
                  <a:lnTo>
                    <a:pt x="4970" y="38629"/>
                  </a:lnTo>
                  <a:lnTo>
                    <a:pt x="18526" y="18526"/>
                  </a:lnTo>
                  <a:lnTo>
                    <a:pt x="38629" y="4970"/>
                  </a:lnTo>
                  <a:lnTo>
                    <a:pt x="63246" y="0"/>
                  </a:lnTo>
                  <a:lnTo>
                    <a:pt x="87862" y="4970"/>
                  </a:lnTo>
                  <a:lnTo>
                    <a:pt x="107965" y="18526"/>
                  </a:lnTo>
                  <a:lnTo>
                    <a:pt x="121521" y="38629"/>
                  </a:lnTo>
                  <a:lnTo>
                    <a:pt x="126492" y="63246"/>
                  </a:lnTo>
                  <a:close/>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7" name="object 17"/>
            <p:cNvSpPr/>
            <p:nvPr/>
          </p:nvSpPr>
          <p:spPr>
            <a:xfrm>
              <a:off x="911438" y="1745348"/>
              <a:ext cx="189865" cy="189865"/>
            </a:xfrm>
            <a:custGeom>
              <a:avLst/>
              <a:gdLst/>
              <a:ahLst/>
              <a:cxnLst/>
              <a:rect l="l" t="t" r="r" b="b"/>
              <a:pathLst>
                <a:path w="189865" h="189864">
                  <a:moveTo>
                    <a:pt x="189737" y="94869"/>
                  </a:moveTo>
                  <a:lnTo>
                    <a:pt x="182283" y="131798"/>
                  </a:lnTo>
                  <a:lnTo>
                    <a:pt x="161953" y="161953"/>
                  </a:lnTo>
                  <a:lnTo>
                    <a:pt x="131798" y="182283"/>
                  </a:lnTo>
                  <a:lnTo>
                    <a:pt x="94868" y="189738"/>
                  </a:lnTo>
                  <a:lnTo>
                    <a:pt x="57944" y="182283"/>
                  </a:lnTo>
                  <a:lnTo>
                    <a:pt x="27789" y="161953"/>
                  </a:lnTo>
                  <a:lnTo>
                    <a:pt x="7456" y="131798"/>
                  </a:lnTo>
                  <a:lnTo>
                    <a:pt x="0" y="94869"/>
                  </a:lnTo>
                  <a:lnTo>
                    <a:pt x="7456" y="57939"/>
                  </a:lnTo>
                  <a:lnTo>
                    <a:pt x="27789" y="27784"/>
                  </a:lnTo>
                  <a:lnTo>
                    <a:pt x="57944" y="7454"/>
                  </a:lnTo>
                  <a:lnTo>
                    <a:pt x="94868" y="0"/>
                  </a:lnTo>
                  <a:lnTo>
                    <a:pt x="131798" y="7454"/>
                  </a:lnTo>
                  <a:lnTo>
                    <a:pt x="161953" y="27784"/>
                  </a:lnTo>
                  <a:lnTo>
                    <a:pt x="182283" y="57939"/>
                  </a:lnTo>
                  <a:lnTo>
                    <a:pt x="189737" y="94869"/>
                  </a:lnTo>
                  <a:close/>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18" name="object 18"/>
            <p:cNvSpPr/>
            <p:nvPr/>
          </p:nvSpPr>
          <p:spPr>
            <a:xfrm>
              <a:off x="340528" y="1359956"/>
              <a:ext cx="1466850" cy="361315"/>
            </a:xfrm>
            <a:custGeom>
              <a:avLst/>
              <a:gdLst/>
              <a:ahLst/>
              <a:cxnLst/>
              <a:rect l="l" t="t" r="r" b="b"/>
              <a:pathLst>
                <a:path w="1466850" h="361314">
                  <a:moveTo>
                    <a:pt x="139319" y="21005"/>
                  </a:moveTo>
                  <a:lnTo>
                    <a:pt x="102959" y="21040"/>
                  </a:lnTo>
                  <a:lnTo>
                    <a:pt x="67211" y="17489"/>
                  </a:lnTo>
                  <a:lnTo>
                    <a:pt x="32687" y="10445"/>
                  </a:lnTo>
                  <a:lnTo>
                    <a:pt x="0" y="0"/>
                  </a:lnTo>
                </a:path>
                <a:path w="1466850" h="361314">
                  <a:moveTo>
                    <a:pt x="262242" y="250850"/>
                  </a:moveTo>
                  <a:lnTo>
                    <a:pt x="247407" y="254340"/>
                  </a:lnTo>
                  <a:lnTo>
                    <a:pt x="232271" y="257184"/>
                  </a:lnTo>
                  <a:lnTo>
                    <a:pt x="216881" y="259376"/>
                  </a:lnTo>
                  <a:lnTo>
                    <a:pt x="201282" y="260908"/>
                  </a:lnTo>
                </a:path>
                <a:path w="1466850" h="361314">
                  <a:moveTo>
                    <a:pt x="787476" y="361289"/>
                  </a:moveTo>
                  <a:lnTo>
                    <a:pt x="776897" y="350323"/>
                  </a:lnTo>
                  <a:lnTo>
                    <a:pt x="767235" y="339009"/>
                  </a:lnTo>
                  <a:lnTo>
                    <a:pt x="758511" y="327372"/>
                  </a:lnTo>
                  <a:lnTo>
                    <a:pt x="750747" y="315442"/>
                  </a:lnTo>
                </a:path>
                <a:path w="1466850" h="361314">
                  <a:moveTo>
                    <a:pt x="1466646" y="246951"/>
                  </a:moveTo>
                  <a:lnTo>
                    <a:pt x="1464504" y="259710"/>
                  </a:lnTo>
                  <a:lnTo>
                    <a:pt x="1461341" y="272367"/>
                  </a:lnTo>
                  <a:lnTo>
                    <a:pt x="1457163" y="284895"/>
                  </a:lnTo>
                  <a:lnTo>
                    <a:pt x="1451978" y="297268"/>
                  </a:lnTo>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19" name="object 19"/>
            <p:cNvPicPr/>
            <p:nvPr/>
          </p:nvPicPr>
          <p:blipFill>
            <a:blip r:embed="rId5" cstate="print"/>
            <a:stretch>
              <a:fillRect/>
            </a:stretch>
          </p:blipFill>
          <p:spPr>
            <a:xfrm>
              <a:off x="2085813" y="1283070"/>
              <a:ext cx="204736" cy="213956"/>
            </a:xfrm>
            <a:prstGeom prst="rect">
              <a:avLst/>
            </a:prstGeom>
          </p:spPr>
        </p:pic>
        <p:sp>
          <p:nvSpPr>
            <p:cNvPr id="20" name="object 20"/>
            <p:cNvSpPr/>
            <p:nvPr/>
          </p:nvSpPr>
          <p:spPr>
            <a:xfrm>
              <a:off x="436248" y="752807"/>
              <a:ext cx="2084705" cy="414020"/>
            </a:xfrm>
            <a:custGeom>
              <a:avLst/>
              <a:gdLst/>
              <a:ahLst/>
              <a:cxnLst/>
              <a:rect l="l" t="t" r="r" b="b"/>
              <a:pathLst>
                <a:path w="2084705" h="414019">
                  <a:moveTo>
                    <a:pt x="2084298" y="342938"/>
                  </a:moveTo>
                  <a:lnTo>
                    <a:pt x="2069185" y="362742"/>
                  </a:lnTo>
                  <a:lnTo>
                    <a:pt x="2050743" y="381212"/>
                  </a:lnTo>
                  <a:lnTo>
                    <a:pt x="2029175" y="398173"/>
                  </a:lnTo>
                  <a:lnTo>
                    <a:pt x="2004682" y="413448"/>
                  </a:lnTo>
                </a:path>
                <a:path w="2084705" h="414019">
                  <a:moveTo>
                    <a:pt x="1893239" y="81318"/>
                  </a:moveTo>
                  <a:lnTo>
                    <a:pt x="1895211" y="89585"/>
                  </a:lnTo>
                  <a:lnTo>
                    <a:pt x="1896570" y="97901"/>
                  </a:lnTo>
                  <a:lnTo>
                    <a:pt x="1897315" y="106249"/>
                  </a:lnTo>
                  <a:lnTo>
                    <a:pt x="1897443" y="114617"/>
                  </a:lnTo>
                </a:path>
                <a:path w="2084705" h="414019">
                  <a:moveTo>
                    <a:pt x="1384731" y="42468"/>
                  </a:moveTo>
                  <a:lnTo>
                    <a:pt x="1393130" y="31150"/>
                  </a:lnTo>
                  <a:lnTo>
                    <a:pt x="1402754" y="20272"/>
                  </a:lnTo>
                  <a:lnTo>
                    <a:pt x="1413562" y="9875"/>
                  </a:lnTo>
                  <a:lnTo>
                    <a:pt x="1425511" y="0"/>
                  </a:lnTo>
                </a:path>
                <a:path w="2084705" h="414019">
                  <a:moveTo>
                    <a:pt x="1003211" y="62712"/>
                  </a:moveTo>
                  <a:lnTo>
                    <a:pt x="1006830" y="53265"/>
                  </a:lnTo>
                  <a:lnTo>
                    <a:pt x="1011337" y="43994"/>
                  </a:lnTo>
                  <a:lnTo>
                    <a:pt x="1016718" y="34925"/>
                  </a:lnTo>
                  <a:lnTo>
                    <a:pt x="1022959" y="26085"/>
                  </a:lnTo>
                </a:path>
                <a:path w="2084705" h="414019">
                  <a:moveTo>
                    <a:pt x="555459" y="75145"/>
                  </a:moveTo>
                  <a:lnTo>
                    <a:pt x="574554" y="82957"/>
                  </a:lnTo>
                  <a:lnTo>
                    <a:pt x="592867" y="91498"/>
                  </a:lnTo>
                  <a:lnTo>
                    <a:pt x="610352" y="100747"/>
                  </a:lnTo>
                  <a:lnTo>
                    <a:pt x="626960" y="110680"/>
                  </a:lnTo>
                </a:path>
                <a:path w="2084705" h="414019">
                  <a:moveTo>
                    <a:pt x="12471" y="354406"/>
                  </a:moveTo>
                  <a:lnTo>
                    <a:pt x="8502" y="345185"/>
                  </a:lnTo>
                  <a:lnTo>
                    <a:pt x="5097" y="335873"/>
                  </a:lnTo>
                  <a:lnTo>
                    <a:pt x="2261" y="326481"/>
                  </a:lnTo>
                  <a:lnTo>
                    <a:pt x="0" y="317017"/>
                  </a:lnTo>
                </a:path>
              </a:pathLst>
            </a:custGeom>
            <a:ln w="25908">
              <a:solidFill>
                <a:srgbClr val="385D8A"/>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grpSp>
      <p:sp>
        <p:nvSpPr>
          <p:cNvPr id="21" name="object 21"/>
          <p:cNvSpPr txBox="1"/>
          <p:nvPr/>
        </p:nvSpPr>
        <p:spPr>
          <a:xfrm>
            <a:off x="662526" y="792038"/>
            <a:ext cx="1323340" cy="864869"/>
          </a:xfrm>
          <a:prstGeom prst="rect">
            <a:avLst/>
          </a:prstGeom>
        </p:spPr>
        <p:txBody>
          <a:bodyPr vert="horz" wrap="square" lIns="0" tIns="13335" rIns="0" bIns="0" rtlCol="0">
            <a:spAutoFit/>
          </a:bodyPr>
          <a:lstStyle/>
          <a:p>
            <a:pPr marL="12700" marR="5080" lvl="0" indent="-1270" algn="ctr" defTabSz="914400" eaLnBrk="1" fontAlgn="auto" latinLnBrk="0" hangingPunct="1">
              <a:lnSpc>
                <a:spcPct val="100000"/>
              </a:lnSpc>
              <a:spcBef>
                <a:spcPts val="105"/>
              </a:spcBef>
              <a:spcAft>
                <a:spcPts val="0"/>
              </a:spcAft>
              <a:buClrTx/>
              <a:buSzTx/>
              <a:buFontTx/>
              <a:buNone/>
              <a:tabLst/>
              <a:defRPr/>
            </a:pPr>
            <a:r>
              <a:rPr kumimoji="0" sz="1100" b="1" i="0" u="none" strike="noStrike" kern="0" cap="none" spc="-10" normalizeH="0" baseline="0" noProof="0" dirty="0">
                <a:ln>
                  <a:noFill/>
                </a:ln>
                <a:solidFill>
                  <a:srgbClr val="FFFFFF"/>
                </a:solidFill>
                <a:effectLst/>
                <a:uLnTx/>
                <a:uFillTx/>
                <a:latin typeface="Calibri"/>
                <a:cs typeface="Calibri"/>
              </a:rPr>
              <a:t>устанавливает (определяет) </a:t>
            </a:r>
            <a:r>
              <a:rPr kumimoji="0" sz="1100" b="1" i="0" u="none" strike="noStrike" kern="0" cap="none" spc="0" normalizeH="0" baseline="0" noProof="0" dirty="0">
                <a:ln>
                  <a:noFill/>
                </a:ln>
                <a:solidFill>
                  <a:srgbClr val="FFFFFF"/>
                </a:solidFill>
                <a:effectLst/>
                <a:uLnTx/>
                <a:uFillTx/>
                <a:latin typeface="Calibri"/>
                <a:cs typeface="Calibri"/>
              </a:rPr>
              <a:t>работодатель</a:t>
            </a:r>
            <a:r>
              <a:rPr kumimoji="0" sz="1100" b="1" i="0" u="none" strike="noStrike" kern="0" cap="none" spc="-30" normalizeH="0" baseline="0" noProof="0" dirty="0">
                <a:ln>
                  <a:noFill/>
                </a:ln>
                <a:solidFill>
                  <a:srgbClr val="FFFFFF"/>
                </a:solidFill>
                <a:effectLst/>
                <a:uLnTx/>
                <a:uFillTx/>
                <a:latin typeface="Calibri"/>
                <a:cs typeface="Calibri"/>
              </a:rPr>
              <a:t> </a:t>
            </a:r>
            <a:r>
              <a:rPr kumimoji="0" sz="1100" b="1" i="0" u="none" strike="noStrike" kern="0" cap="none" spc="-10" normalizeH="0" baseline="0" noProof="0" dirty="0">
                <a:ln>
                  <a:noFill/>
                </a:ln>
                <a:solidFill>
                  <a:srgbClr val="FFFFFF"/>
                </a:solidFill>
                <a:effectLst/>
                <a:uLnTx/>
                <a:uFillTx/>
                <a:latin typeface="Calibri"/>
                <a:cs typeface="Calibri"/>
              </a:rPr>
              <a:t>исходя </a:t>
            </a:r>
            <a:r>
              <a:rPr kumimoji="0" sz="1100" b="1" i="0" u="none" strike="noStrike" kern="0" cap="none" spc="0" normalizeH="0" baseline="0" noProof="0" dirty="0">
                <a:ln>
                  <a:noFill/>
                </a:ln>
                <a:solidFill>
                  <a:srgbClr val="FFFFFF"/>
                </a:solidFill>
                <a:effectLst/>
                <a:uLnTx/>
                <a:uFillTx/>
                <a:latin typeface="Calibri"/>
                <a:cs typeface="Calibri"/>
              </a:rPr>
              <a:t>из</a:t>
            </a:r>
            <a:r>
              <a:rPr kumimoji="0" sz="1100" b="1" i="0" u="none" strike="noStrike" kern="0" cap="none" spc="-10" normalizeH="0" baseline="0" noProof="0" dirty="0">
                <a:ln>
                  <a:noFill/>
                </a:ln>
                <a:solidFill>
                  <a:srgbClr val="FFFFFF"/>
                </a:solidFill>
                <a:effectLst/>
                <a:uLnTx/>
                <a:uFillTx/>
                <a:latin typeface="Calibri"/>
                <a:cs typeface="Calibri"/>
              </a:rPr>
              <a:t> </a:t>
            </a:r>
            <a:r>
              <a:rPr kumimoji="0" sz="1100" b="1" i="0" u="none" strike="noStrike" kern="0" cap="none" spc="0" normalizeH="0" baseline="0" noProof="0" dirty="0">
                <a:ln>
                  <a:noFill/>
                </a:ln>
                <a:solidFill>
                  <a:srgbClr val="FFFFFF"/>
                </a:solidFill>
                <a:effectLst/>
                <a:uLnTx/>
                <a:uFillTx/>
                <a:latin typeface="Calibri"/>
                <a:cs typeface="Calibri"/>
              </a:rPr>
              <a:t>специфики</a:t>
            </a:r>
            <a:r>
              <a:rPr kumimoji="0" sz="1100" b="1" i="0" u="none" strike="noStrike" kern="0" cap="none" spc="-35" normalizeH="0" baseline="0" noProof="0" dirty="0">
                <a:ln>
                  <a:noFill/>
                </a:ln>
                <a:solidFill>
                  <a:srgbClr val="FFFFFF"/>
                </a:solidFill>
                <a:effectLst/>
                <a:uLnTx/>
                <a:uFillTx/>
                <a:latin typeface="Calibri"/>
                <a:cs typeface="Calibri"/>
              </a:rPr>
              <a:t> </a:t>
            </a:r>
            <a:r>
              <a:rPr kumimoji="0" sz="1100" b="1" i="0" u="none" strike="noStrike" kern="0" cap="none" spc="-20" normalizeH="0" baseline="0" noProof="0" dirty="0">
                <a:ln>
                  <a:noFill/>
                </a:ln>
                <a:solidFill>
                  <a:srgbClr val="FFFFFF"/>
                </a:solidFill>
                <a:effectLst/>
                <a:uLnTx/>
                <a:uFillTx/>
                <a:latin typeface="Calibri"/>
                <a:cs typeface="Calibri"/>
              </a:rPr>
              <a:t>своей </a:t>
            </a:r>
            <a:r>
              <a:rPr kumimoji="0" sz="1100" b="1" i="0" u="none" strike="noStrike" kern="0" cap="none" spc="-10" normalizeH="0" baseline="0" noProof="0" dirty="0">
                <a:ln>
                  <a:noFill/>
                </a:ln>
                <a:solidFill>
                  <a:srgbClr val="FFFFFF"/>
                </a:solidFill>
                <a:effectLst/>
                <a:uLnTx/>
                <a:uFillTx/>
                <a:latin typeface="Calibri"/>
                <a:cs typeface="Calibri"/>
              </a:rPr>
              <a:t>деятельности</a:t>
            </a:r>
            <a:endParaRPr kumimoji="0" sz="1100" b="0" i="0" u="none" strike="noStrike" kern="0" cap="none" spc="0" normalizeH="0" baseline="0" noProof="0">
              <a:ln>
                <a:noFill/>
              </a:ln>
              <a:solidFill>
                <a:sysClr val="windowText" lastClr="000000"/>
              </a:solidFill>
              <a:effectLst/>
              <a:uLnTx/>
              <a:uFillTx/>
              <a:latin typeface="Calibri"/>
              <a:cs typeface="Calibri"/>
            </a:endParaRPr>
          </a:p>
        </p:txBody>
      </p:sp>
    </p:spTree>
    <p:extLst>
      <p:ext uri="{BB962C8B-B14F-4D97-AF65-F5344CB8AC3E}">
        <p14:creationId xmlns="" xmlns:p14="http://schemas.microsoft.com/office/powerpoint/2010/main" val="38097661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81000" y="230188"/>
            <a:ext cx="8382000" cy="775597"/>
          </a:xfrm>
        </p:spPr>
        <p:txBody>
          <a:bodyPr/>
          <a:lstStyle/>
          <a:p>
            <a:r>
              <a:rPr lang="ru-RU" sz="2000" kern="0" spc="0" dirty="0">
                <a:ln>
                  <a:noFill/>
                </a:ln>
                <a:solidFill>
                  <a:srgbClr val="FF0000"/>
                </a:solidFill>
                <a:effectLst/>
                <a:latin typeface="Times New Roman"/>
                <a:ea typeface="+mj-ea"/>
                <a:cs typeface="Times New Roman"/>
              </a:rPr>
              <a:t>Процедуры,</a:t>
            </a:r>
            <a:r>
              <a:rPr lang="ru-RU" sz="2000" kern="0" spc="-80" dirty="0">
                <a:ln>
                  <a:noFill/>
                </a:ln>
                <a:solidFill>
                  <a:srgbClr val="FF0000"/>
                </a:solidFill>
                <a:effectLst/>
                <a:latin typeface="Times New Roman"/>
                <a:ea typeface="+mj-ea"/>
                <a:cs typeface="Times New Roman"/>
              </a:rPr>
              <a:t> </a:t>
            </a:r>
            <a:r>
              <a:rPr lang="ru-RU" sz="2000" kern="0" spc="-10" dirty="0">
                <a:ln>
                  <a:noFill/>
                </a:ln>
                <a:solidFill>
                  <a:srgbClr val="FF0000"/>
                </a:solidFill>
                <a:effectLst/>
                <a:latin typeface="Times New Roman"/>
                <a:ea typeface="+mj-ea"/>
                <a:cs typeface="Times New Roman"/>
              </a:rPr>
              <a:t>направленные</a:t>
            </a:r>
            <a:r>
              <a:rPr lang="ru-RU" sz="2000" kern="0" spc="-50" dirty="0">
                <a:ln>
                  <a:noFill/>
                </a:ln>
                <a:solidFill>
                  <a:srgbClr val="FF0000"/>
                </a:solidFill>
                <a:effectLst/>
                <a:latin typeface="Times New Roman"/>
                <a:ea typeface="+mj-ea"/>
                <a:cs typeface="Times New Roman"/>
              </a:rPr>
              <a:t> </a:t>
            </a:r>
            <a:r>
              <a:rPr lang="ru-RU" sz="2000" kern="0" spc="0" dirty="0">
                <a:ln>
                  <a:noFill/>
                </a:ln>
                <a:solidFill>
                  <a:srgbClr val="FF0000"/>
                </a:solidFill>
                <a:effectLst/>
                <a:latin typeface="Times New Roman"/>
                <a:ea typeface="+mj-ea"/>
                <a:cs typeface="Times New Roman"/>
              </a:rPr>
              <a:t>на</a:t>
            </a:r>
            <a:r>
              <a:rPr lang="ru-RU" sz="2000" kern="0" spc="-45" dirty="0">
                <a:ln>
                  <a:noFill/>
                </a:ln>
                <a:solidFill>
                  <a:srgbClr val="FF0000"/>
                </a:solidFill>
                <a:effectLst/>
                <a:latin typeface="Times New Roman"/>
                <a:ea typeface="+mj-ea"/>
                <a:cs typeface="Times New Roman"/>
              </a:rPr>
              <a:t> </a:t>
            </a:r>
            <a:r>
              <a:rPr lang="ru-RU" sz="2000" kern="0" spc="0" dirty="0">
                <a:ln>
                  <a:noFill/>
                </a:ln>
                <a:solidFill>
                  <a:srgbClr val="FF0000"/>
                </a:solidFill>
                <a:effectLst/>
                <a:latin typeface="Times New Roman"/>
                <a:ea typeface="+mj-ea"/>
                <a:cs typeface="Times New Roman"/>
              </a:rPr>
              <a:t>достижение</a:t>
            </a:r>
            <a:r>
              <a:rPr lang="ru-RU" sz="2000" kern="0" spc="-60" dirty="0">
                <a:ln>
                  <a:noFill/>
                </a:ln>
                <a:solidFill>
                  <a:srgbClr val="FF0000"/>
                </a:solidFill>
                <a:effectLst/>
                <a:latin typeface="Times New Roman"/>
                <a:ea typeface="+mj-ea"/>
                <a:cs typeface="Times New Roman"/>
              </a:rPr>
              <a:t> </a:t>
            </a:r>
            <a:r>
              <a:rPr lang="ru-RU" sz="2000" kern="0" spc="0" dirty="0">
                <a:ln>
                  <a:noFill/>
                </a:ln>
                <a:solidFill>
                  <a:srgbClr val="FF0000"/>
                </a:solidFill>
                <a:effectLst/>
                <a:latin typeface="Times New Roman"/>
                <a:ea typeface="+mj-ea"/>
                <a:cs typeface="Times New Roman"/>
              </a:rPr>
              <a:t>целей</a:t>
            </a:r>
            <a:r>
              <a:rPr lang="ru-RU" sz="2000" kern="0" spc="-50" dirty="0">
                <a:ln>
                  <a:noFill/>
                </a:ln>
                <a:solidFill>
                  <a:srgbClr val="FF0000"/>
                </a:solidFill>
                <a:effectLst/>
                <a:latin typeface="Times New Roman"/>
                <a:ea typeface="+mj-ea"/>
                <a:cs typeface="Times New Roman"/>
              </a:rPr>
              <a:t> </a:t>
            </a:r>
            <a:r>
              <a:rPr lang="ru-RU" sz="2000" kern="0" spc="-10" dirty="0">
                <a:ln>
                  <a:noFill/>
                </a:ln>
                <a:solidFill>
                  <a:srgbClr val="FF0000"/>
                </a:solidFill>
                <a:effectLst/>
                <a:latin typeface="Times New Roman"/>
                <a:ea typeface="+mj-ea"/>
                <a:cs typeface="Times New Roman"/>
              </a:rPr>
              <a:t>работодателя</a:t>
            </a:r>
            <a:r>
              <a:rPr lang="ru-RU" sz="2000" kern="0" spc="-85" dirty="0">
                <a:ln>
                  <a:noFill/>
                </a:ln>
                <a:solidFill>
                  <a:srgbClr val="FF0000"/>
                </a:solidFill>
                <a:effectLst/>
                <a:latin typeface="Times New Roman"/>
                <a:ea typeface="+mj-ea"/>
                <a:cs typeface="Times New Roman"/>
              </a:rPr>
              <a:t> </a:t>
            </a:r>
            <a:r>
              <a:rPr lang="ru-RU" sz="2000" kern="0" spc="-50" dirty="0">
                <a:ln>
                  <a:noFill/>
                </a:ln>
                <a:solidFill>
                  <a:srgbClr val="FF0000"/>
                </a:solidFill>
                <a:effectLst/>
                <a:latin typeface="Times New Roman"/>
                <a:ea typeface="+mj-ea"/>
                <a:cs typeface="Times New Roman"/>
              </a:rPr>
              <a:t>в </a:t>
            </a:r>
            <a:r>
              <a:rPr lang="ru-RU" sz="2000" kern="0" spc="0" dirty="0">
                <a:ln>
                  <a:noFill/>
                </a:ln>
                <a:solidFill>
                  <a:srgbClr val="FF0000"/>
                </a:solidFill>
                <a:effectLst/>
                <a:latin typeface="Times New Roman"/>
                <a:ea typeface="+mj-ea"/>
                <a:cs typeface="Times New Roman"/>
              </a:rPr>
              <a:t>области</a:t>
            </a:r>
            <a:r>
              <a:rPr lang="ru-RU" sz="2000" kern="0" spc="-90" dirty="0">
                <a:ln>
                  <a:noFill/>
                </a:ln>
                <a:solidFill>
                  <a:srgbClr val="FF0000"/>
                </a:solidFill>
                <a:effectLst/>
                <a:latin typeface="Times New Roman"/>
                <a:ea typeface="+mj-ea"/>
                <a:cs typeface="Times New Roman"/>
              </a:rPr>
              <a:t> </a:t>
            </a:r>
            <a:r>
              <a:rPr lang="ru-RU" sz="2000" kern="0" spc="0" dirty="0">
                <a:ln>
                  <a:noFill/>
                </a:ln>
                <a:solidFill>
                  <a:srgbClr val="FF0000"/>
                </a:solidFill>
                <a:effectLst/>
                <a:latin typeface="Times New Roman"/>
                <a:ea typeface="+mj-ea"/>
                <a:cs typeface="Times New Roman"/>
              </a:rPr>
              <a:t>охраны</a:t>
            </a:r>
            <a:r>
              <a:rPr lang="ru-RU" sz="2000" kern="0" spc="-85" dirty="0">
                <a:ln>
                  <a:noFill/>
                </a:ln>
                <a:solidFill>
                  <a:srgbClr val="FF0000"/>
                </a:solidFill>
                <a:effectLst/>
                <a:latin typeface="Times New Roman"/>
                <a:ea typeface="+mj-ea"/>
                <a:cs typeface="Times New Roman"/>
              </a:rPr>
              <a:t> </a:t>
            </a:r>
            <a:r>
              <a:rPr lang="ru-RU" sz="2000" kern="0" spc="-10" dirty="0">
                <a:ln>
                  <a:noFill/>
                </a:ln>
                <a:solidFill>
                  <a:srgbClr val="FF0000"/>
                </a:solidFill>
                <a:effectLst/>
                <a:latin typeface="Times New Roman"/>
                <a:ea typeface="+mj-ea"/>
                <a:cs typeface="Times New Roman"/>
              </a:rPr>
              <a:t>труда </a:t>
            </a:r>
            <a:r>
              <a:rPr lang="ru-RU" sz="1600" b="1" kern="0" spc="-10" dirty="0">
                <a:ln>
                  <a:noFill/>
                </a:ln>
                <a:solidFill>
                  <a:srgbClr val="FF0000"/>
                </a:solidFill>
                <a:effectLst/>
                <a:latin typeface="Times New Roman"/>
                <a:ea typeface="+mj-ea"/>
                <a:cs typeface="Times New Roman"/>
              </a:rPr>
              <a:t>(</a:t>
            </a:r>
            <a:r>
              <a:rPr lang="ru-RU" sz="1600" i="1" kern="0" spc="0" dirty="0">
                <a:ln>
                  <a:noFill/>
                </a:ln>
                <a:solidFill>
                  <a:srgbClr val="FF0000"/>
                </a:solidFill>
                <a:effectLst/>
                <a:latin typeface="Times New Roman" panose="02020603050405020304" pitchFamily="18" charset="0"/>
                <a:ea typeface="+mj-ea"/>
                <a:cs typeface="Times New Roman" panose="02020603050405020304" pitchFamily="18" charset="0"/>
              </a:rPr>
              <a:t>Процессы</a:t>
            </a:r>
            <a:r>
              <a:rPr lang="ru-RU" sz="1600" kern="0" spc="0" dirty="0">
                <a:ln>
                  <a:noFill/>
                </a:ln>
                <a:solidFill>
                  <a:prstClr val="black"/>
                </a:solidFill>
                <a:effectLst/>
                <a:latin typeface="Times New Roman" panose="02020603050405020304" pitchFamily="18" charset="0"/>
                <a:ea typeface="+mj-ea"/>
                <a:cs typeface="Times New Roman" panose="02020603050405020304" pitchFamily="18" charset="0"/>
              </a:rPr>
              <a:t>, </a:t>
            </a:r>
            <a:r>
              <a:rPr lang="ru-RU" sz="1600" i="1" kern="0" spc="0" dirty="0">
                <a:ln>
                  <a:noFill/>
                </a:ln>
                <a:solidFill>
                  <a:srgbClr val="FF0000"/>
                </a:solidFill>
                <a:effectLst/>
                <a:latin typeface="Times New Roman" panose="02020603050405020304" pitchFamily="18" charset="0"/>
                <a:ea typeface="+mj-ea"/>
                <a:cs typeface="Times New Roman" panose="02020603050405020304" pitchFamily="18" charset="0"/>
              </a:rPr>
              <a:t>направленные на обеспечение допуска работника к самостоятельной работе)</a:t>
            </a:r>
            <a:endParaRPr lang="ru-RU" dirty="0"/>
          </a:p>
        </p:txBody>
      </p:sp>
      <p:sp>
        <p:nvSpPr>
          <p:cNvPr id="5" name="Текст 4"/>
          <p:cNvSpPr>
            <a:spLocks noGrp="1"/>
          </p:cNvSpPr>
          <p:nvPr>
            <p:ph type="body" sz="quarter" idx="10"/>
          </p:nvPr>
        </p:nvSpPr>
        <p:spPr>
          <a:xfrm>
            <a:off x="381000" y="1628800"/>
            <a:ext cx="8382000" cy="3672408"/>
          </a:xfrm>
        </p:spPr>
        <p:txBody>
          <a:bodyPr/>
          <a:lstStyle/>
          <a:p>
            <a:pPr marL="0" indent="0" algn="just">
              <a:buNone/>
            </a:pPr>
            <a:r>
              <a:rPr lang="ru-RU" sz="1800" kern="100" dirty="0">
                <a:latin typeface="Times New Roman" panose="02020603050405020304" pitchFamily="18" charset="0"/>
                <a:ea typeface="Lucida Sans Unicode" panose="020B0602030504020204" pitchFamily="34" charset="0"/>
                <a:cs typeface="Times New Roman" panose="02020603050405020304" pitchFamily="18" charset="0"/>
              </a:rPr>
              <a:t>Документы, которые должны быть приложениями к локальному акту:</a:t>
            </a:r>
            <a:endParaRPr lang="ru-RU" sz="1100" kern="100" dirty="0">
              <a:latin typeface="Arial" panose="020B0604020202020204" pitchFamily="34" charset="0"/>
              <a:ea typeface="Lucida Sans Unicode" panose="020B0602030504020204" pitchFamily="34" charset="0"/>
              <a:cs typeface="Times New Roman" panose="02020603050405020304" pitchFamily="18" charset="0"/>
            </a:endParaRPr>
          </a:p>
          <a:p>
            <a:pPr marL="0" indent="0" algn="just">
              <a:buNone/>
            </a:pPr>
            <a:endParaRPr lang="ru-RU" sz="1800" kern="100" dirty="0" smtClean="0">
              <a:latin typeface="Times New Roman" panose="02020603050405020304" pitchFamily="18" charset="0"/>
              <a:ea typeface="Lucida Sans Unicode" panose="020B0602030504020204" pitchFamily="34" charset="0"/>
            </a:endParaRPr>
          </a:p>
          <a:p>
            <a:pPr algn="just"/>
            <a:r>
              <a:rPr lang="ru-RU" sz="1800" kern="100" dirty="0" smtClean="0">
                <a:latin typeface="Times New Roman" panose="02020603050405020304" pitchFamily="18" charset="0"/>
                <a:ea typeface="Lucida Sans Unicode" panose="020B0602030504020204" pitchFamily="34" charset="0"/>
                <a:cs typeface="Times New Roman" panose="02020603050405020304" pitchFamily="18" charset="0"/>
              </a:rPr>
              <a:t>список </a:t>
            </a:r>
            <a:r>
              <a:rPr lang="ru-RU" sz="1800" kern="100" dirty="0">
                <a:latin typeface="Times New Roman" panose="02020603050405020304" pitchFamily="18" charset="0"/>
                <a:ea typeface="Lucida Sans Unicode" panose="020B0602030504020204" pitchFamily="34" charset="0"/>
                <a:cs typeface="Times New Roman" panose="02020603050405020304" pitchFamily="18" charset="0"/>
              </a:rPr>
              <a:t>лиц, поступающих на работу подлежащих МО и ПО;</a:t>
            </a:r>
            <a:endParaRPr lang="ru-RU" sz="1100" kern="100" dirty="0">
              <a:latin typeface="Arial" panose="020B0604020202020204" pitchFamily="34" charset="0"/>
              <a:ea typeface="Lucida Sans Unicode" panose="020B0602030504020204" pitchFamily="34" charset="0"/>
              <a:cs typeface="Times New Roman" panose="02020603050405020304" pitchFamily="18" charset="0"/>
            </a:endParaRPr>
          </a:p>
          <a:p>
            <a:pPr algn="just"/>
            <a:r>
              <a:rPr lang="ru-RU" sz="1800" kern="100" dirty="0" smtClean="0">
                <a:latin typeface="Times New Roman" panose="02020603050405020304" pitchFamily="18" charset="0"/>
                <a:ea typeface="Lucida Sans Unicode" panose="020B0602030504020204" pitchFamily="34" charset="0"/>
                <a:cs typeface="Times New Roman" panose="02020603050405020304" pitchFamily="18" charset="0"/>
              </a:rPr>
              <a:t> </a:t>
            </a:r>
            <a:r>
              <a:rPr lang="ru-RU" sz="1800" kern="100" dirty="0">
                <a:latin typeface="Times New Roman" panose="02020603050405020304" pitchFamily="18" charset="0"/>
                <a:ea typeface="Lucida Sans Unicode" panose="020B0602030504020204" pitchFamily="34" charset="0"/>
                <a:cs typeface="Times New Roman" panose="02020603050405020304" pitchFamily="18" charset="0"/>
              </a:rPr>
              <a:t>список профессий (должностей) работников, которые подлежат ПМО, ПО;</a:t>
            </a:r>
            <a:endParaRPr lang="ru-RU" sz="1100" kern="100" dirty="0">
              <a:latin typeface="Arial" panose="020B0604020202020204" pitchFamily="34" charset="0"/>
              <a:ea typeface="Lucida Sans Unicode" panose="020B0602030504020204" pitchFamily="34" charset="0"/>
              <a:cs typeface="Times New Roman" panose="02020603050405020304" pitchFamily="18" charset="0"/>
            </a:endParaRPr>
          </a:p>
          <a:p>
            <a:pPr algn="just"/>
            <a:r>
              <a:rPr lang="ru-RU" sz="1800" kern="100" dirty="0">
                <a:latin typeface="Times New Roman" panose="02020603050405020304" pitchFamily="18" charset="0"/>
                <a:ea typeface="Lucida Sans Unicode" panose="020B0602030504020204" pitchFamily="34" charset="0"/>
                <a:cs typeface="Times New Roman" panose="02020603050405020304" pitchFamily="18" charset="0"/>
              </a:rPr>
              <a:t>поименный список работников, которые подлежат ПМО, ПО;</a:t>
            </a:r>
            <a:endParaRPr lang="ru-RU" sz="1100" kern="100" dirty="0">
              <a:latin typeface="Arial" panose="020B0604020202020204" pitchFamily="34" charset="0"/>
              <a:ea typeface="Lucida Sans Unicode" panose="020B0602030504020204" pitchFamily="34" charset="0"/>
              <a:cs typeface="Times New Roman" panose="02020603050405020304" pitchFamily="18" charset="0"/>
            </a:endParaRPr>
          </a:p>
          <a:p>
            <a:pPr algn="just"/>
            <a:r>
              <a:rPr lang="ru-RU" sz="1800" kern="100" dirty="0">
                <a:latin typeface="Times New Roman" panose="02020603050405020304" pitchFamily="18" charset="0"/>
                <a:ea typeface="Lucida Sans Unicode" panose="020B0602030504020204" pitchFamily="34" charset="0"/>
                <a:cs typeface="Times New Roman" panose="02020603050405020304" pitchFamily="18" charset="0"/>
              </a:rPr>
              <a:t>направление на прохождение ПМО;</a:t>
            </a:r>
            <a:endParaRPr lang="ru-RU" sz="1100" kern="100" dirty="0">
              <a:latin typeface="Arial" panose="020B0604020202020204" pitchFamily="34" charset="0"/>
              <a:ea typeface="Lucida Sans Unicode" panose="020B0602030504020204" pitchFamily="34" charset="0"/>
              <a:cs typeface="Times New Roman" panose="02020603050405020304" pitchFamily="18" charset="0"/>
            </a:endParaRPr>
          </a:p>
          <a:p>
            <a:pPr algn="just"/>
            <a:r>
              <a:rPr lang="ru-RU" sz="1800" kern="100" dirty="0">
                <a:latin typeface="Times New Roman" panose="02020603050405020304" pitchFamily="18" charset="0"/>
                <a:ea typeface="Lucida Sans Unicode" panose="020B0602030504020204" pitchFamily="34" charset="0"/>
                <a:cs typeface="Times New Roman" panose="02020603050405020304" pitchFamily="18" charset="0"/>
              </a:rPr>
              <a:t>форма журнала учета направлений. </a:t>
            </a:r>
            <a:endParaRPr lang="ru-RU" sz="1100" kern="100" dirty="0">
              <a:latin typeface="Arial" panose="020B0604020202020204" pitchFamily="34" charset="0"/>
              <a:ea typeface="Lucida Sans Unicode" panose="020B0602030504020204" pitchFamily="34" charset="0"/>
              <a:cs typeface="Times New Roman" panose="02020603050405020304" pitchFamily="18" charset="0"/>
            </a:endParaRPr>
          </a:p>
          <a:p>
            <a:pPr algn="just"/>
            <a:r>
              <a:rPr lang="ru-RU" sz="1800" kern="100" dirty="0">
                <a:latin typeface="Times New Roman" panose="02020603050405020304" pitchFamily="18" charset="0"/>
                <a:ea typeface="Lucida Sans Unicode" panose="020B0602030504020204" pitchFamily="34" charset="0"/>
                <a:cs typeface="Times New Roman" panose="02020603050405020304" pitchFamily="18" charset="0"/>
              </a:rPr>
              <a:t>локальные нормативные акты, по распределению обязанностей по организации и проведению МО, ПО.</a:t>
            </a:r>
            <a:endParaRPr lang="ru-RU" sz="1100" kern="100" dirty="0">
              <a:latin typeface="Arial" panose="020B0604020202020204" pitchFamily="34" charset="0"/>
              <a:ea typeface="Lucida Sans Unicode" panose="020B0602030504020204" pitchFamily="34" charset="0"/>
              <a:cs typeface="Times New Roman" panose="02020603050405020304" pitchFamily="18" charset="0"/>
            </a:endParaRPr>
          </a:p>
          <a:p>
            <a:pPr algn="just"/>
            <a:r>
              <a:rPr lang="ru-RU" sz="1800" kern="100" dirty="0" smtClean="0">
                <a:latin typeface="Times New Roman" panose="02020603050405020304" pitchFamily="18" charset="0"/>
                <a:ea typeface="Lucida Sans Unicode" panose="020B0602030504020204" pitchFamily="34" charset="0"/>
                <a:cs typeface="Times New Roman" panose="02020603050405020304" pitchFamily="18" charset="0"/>
              </a:rPr>
              <a:t> </a:t>
            </a:r>
            <a:r>
              <a:rPr lang="ru-RU" sz="1800" kern="100" dirty="0">
                <a:latin typeface="Times New Roman" panose="02020603050405020304" pitchFamily="18" charset="0"/>
                <a:ea typeface="Lucida Sans Unicode" panose="020B0602030504020204" pitchFamily="34" charset="0"/>
                <a:cs typeface="Times New Roman" panose="02020603050405020304" pitchFamily="18" charset="0"/>
              </a:rPr>
              <a:t>заключительный акт о прохождении ПМО</a:t>
            </a:r>
            <a:r>
              <a:rPr lang="ru-RU" sz="1800" kern="100" dirty="0" smtClean="0">
                <a:latin typeface="Times New Roman" panose="02020603050405020304" pitchFamily="18" charset="0"/>
                <a:ea typeface="Lucida Sans Unicode" panose="020B0602030504020204" pitchFamily="34" charset="0"/>
                <a:cs typeface="Times New Roman" panose="02020603050405020304" pitchFamily="18" charset="0"/>
              </a:rPr>
              <a:t>.</a:t>
            </a:r>
            <a:endParaRPr lang="ru-RU" sz="1100" kern="100" dirty="0">
              <a:latin typeface="Arial" panose="020B0604020202020204" pitchFamily="34" charset="0"/>
              <a:ea typeface="Lucida Sans Unicode" panose="020B0602030504020204" pitchFamily="34" charset="0"/>
              <a:cs typeface="Times New Roman" panose="02020603050405020304" pitchFamily="18" charset="0"/>
            </a:endParaRPr>
          </a:p>
        </p:txBody>
      </p:sp>
    </p:spTree>
    <p:extLst>
      <p:ext uri="{BB962C8B-B14F-4D97-AF65-F5344CB8AC3E}">
        <p14:creationId xmlns="" xmlns:p14="http://schemas.microsoft.com/office/powerpoint/2010/main" val="3048887651"/>
      </p:ext>
    </p:extLst>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81000" y="230188"/>
            <a:ext cx="8382000" cy="775597"/>
          </a:xfrm>
        </p:spPr>
        <p:txBody>
          <a:bodyPr/>
          <a:lstStyle/>
          <a:p>
            <a:r>
              <a:rPr lang="ru-RU" sz="2000" kern="0" spc="0" dirty="0">
                <a:ln>
                  <a:noFill/>
                </a:ln>
                <a:solidFill>
                  <a:srgbClr val="FF0000"/>
                </a:solidFill>
                <a:effectLst/>
                <a:latin typeface="Times New Roman"/>
                <a:ea typeface="+mj-ea"/>
                <a:cs typeface="Times New Roman"/>
              </a:rPr>
              <a:t>Процедуры,</a:t>
            </a:r>
            <a:r>
              <a:rPr lang="ru-RU" sz="2000" kern="0" spc="-80" dirty="0">
                <a:ln>
                  <a:noFill/>
                </a:ln>
                <a:solidFill>
                  <a:srgbClr val="FF0000"/>
                </a:solidFill>
                <a:effectLst/>
                <a:latin typeface="Times New Roman"/>
                <a:ea typeface="+mj-ea"/>
                <a:cs typeface="Times New Roman"/>
              </a:rPr>
              <a:t> </a:t>
            </a:r>
            <a:r>
              <a:rPr lang="ru-RU" sz="2000" kern="0" spc="-10" dirty="0">
                <a:ln>
                  <a:noFill/>
                </a:ln>
                <a:solidFill>
                  <a:srgbClr val="FF0000"/>
                </a:solidFill>
                <a:effectLst/>
                <a:latin typeface="Times New Roman"/>
                <a:ea typeface="+mj-ea"/>
                <a:cs typeface="Times New Roman"/>
              </a:rPr>
              <a:t>направленные</a:t>
            </a:r>
            <a:r>
              <a:rPr lang="ru-RU" sz="2000" kern="0" spc="-50" dirty="0">
                <a:ln>
                  <a:noFill/>
                </a:ln>
                <a:solidFill>
                  <a:srgbClr val="FF0000"/>
                </a:solidFill>
                <a:effectLst/>
                <a:latin typeface="Times New Roman"/>
                <a:ea typeface="+mj-ea"/>
                <a:cs typeface="Times New Roman"/>
              </a:rPr>
              <a:t> </a:t>
            </a:r>
            <a:r>
              <a:rPr lang="ru-RU" sz="2000" kern="0" spc="0" dirty="0">
                <a:ln>
                  <a:noFill/>
                </a:ln>
                <a:solidFill>
                  <a:srgbClr val="FF0000"/>
                </a:solidFill>
                <a:effectLst/>
                <a:latin typeface="Times New Roman"/>
                <a:ea typeface="+mj-ea"/>
                <a:cs typeface="Times New Roman"/>
              </a:rPr>
              <a:t>на</a:t>
            </a:r>
            <a:r>
              <a:rPr lang="ru-RU" sz="2000" kern="0" spc="-45" dirty="0">
                <a:ln>
                  <a:noFill/>
                </a:ln>
                <a:solidFill>
                  <a:srgbClr val="FF0000"/>
                </a:solidFill>
                <a:effectLst/>
                <a:latin typeface="Times New Roman"/>
                <a:ea typeface="+mj-ea"/>
                <a:cs typeface="Times New Roman"/>
              </a:rPr>
              <a:t> </a:t>
            </a:r>
            <a:r>
              <a:rPr lang="ru-RU" sz="2000" kern="0" spc="0" dirty="0">
                <a:ln>
                  <a:noFill/>
                </a:ln>
                <a:solidFill>
                  <a:srgbClr val="FF0000"/>
                </a:solidFill>
                <a:effectLst/>
                <a:latin typeface="Times New Roman"/>
                <a:ea typeface="+mj-ea"/>
                <a:cs typeface="Times New Roman"/>
              </a:rPr>
              <a:t>достижение</a:t>
            </a:r>
            <a:r>
              <a:rPr lang="ru-RU" sz="2000" kern="0" spc="-60" dirty="0">
                <a:ln>
                  <a:noFill/>
                </a:ln>
                <a:solidFill>
                  <a:srgbClr val="FF0000"/>
                </a:solidFill>
                <a:effectLst/>
                <a:latin typeface="Times New Roman"/>
                <a:ea typeface="+mj-ea"/>
                <a:cs typeface="Times New Roman"/>
              </a:rPr>
              <a:t> </a:t>
            </a:r>
            <a:r>
              <a:rPr lang="ru-RU" sz="2000" kern="0" spc="0" dirty="0">
                <a:ln>
                  <a:noFill/>
                </a:ln>
                <a:solidFill>
                  <a:srgbClr val="FF0000"/>
                </a:solidFill>
                <a:effectLst/>
                <a:latin typeface="Times New Roman"/>
                <a:ea typeface="+mj-ea"/>
                <a:cs typeface="Times New Roman"/>
              </a:rPr>
              <a:t>целей</a:t>
            </a:r>
            <a:r>
              <a:rPr lang="ru-RU" sz="2000" kern="0" spc="-50" dirty="0">
                <a:ln>
                  <a:noFill/>
                </a:ln>
                <a:solidFill>
                  <a:srgbClr val="FF0000"/>
                </a:solidFill>
                <a:effectLst/>
                <a:latin typeface="Times New Roman"/>
                <a:ea typeface="+mj-ea"/>
                <a:cs typeface="Times New Roman"/>
              </a:rPr>
              <a:t> </a:t>
            </a:r>
            <a:r>
              <a:rPr lang="ru-RU" sz="2000" kern="0" spc="-10" dirty="0">
                <a:ln>
                  <a:noFill/>
                </a:ln>
                <a:solidFill>
                  <a:srgbClr val="FF0000"/>
                </a:solidFill>
                <a:effectLst/>
                <a:latin typeface="Times New Roman"/>
                <a:ea typeface="+mj-ea"/>
                <a:cs typeface="Times New Roman"/>
              </a:rPr>
              <a:t>работодателя</a:t>
            </a:r>
            <a:r>
              <a:rPr lang="ru-RU" sz="2000" kern="0" spc="-85" dirty="0">
                <a:ln>
                  <a:noFill/>
                </a:ln>
                <a:solidFill>
                  <a:srgbClr val="FF0000"/>
                </a:solidFill>
                <a:effectLst/>
                <a:latin typeface="Times New Roman"/>
                <a:ea typeface="+mj-ea"/>
                <a:cs typeface="Times New Roman"/>
              </a:rPr>
              <a:t> </a:t>
            </a:r>
            <a:r>
              <a:rPr lang="ru-RU" sz="2000" kern="0" spc="-50" dirty="0">
                <a:ln>
                  <a:noFill/>
                </a:ln>
                <a:solidFill>
                  <a:srgbClr val="FF0000"/>
                </a:solidFill>
                <a:effectLst/>
                <a:latin typeface="Times New Roman"/>
                <a:ea typeface="+mj-ea"/>
                <a:cs typeface="Times New Roman"/>
              </a:rPr>
              <a:t>в </a:t>
            </a:r>
            <a:r>
              <a:rPr lang="ru-RU" sz="2000" kern="0" spc="0" dirty="0">
                <a:ln>
                  <a:noFill/>
                </a:ln>
                <a:solidFill>
                  <a:srgbClr val="FF0000"/>
                </a:solidFill>
                <a:effectLst/>
                <a:latin typeface="Times New Roman"/>
                <a:ea typeface="+mj-ea"/>
                <a:cs typeface="Times New Roman"/>
              </a:rPr>
              <a:t>области</a:t>
            </a:r>
            <a:r>
              <a:rPr lang="ru-RU" sz="2000" kern="0" spc="-90" dirty="0">
                <a:ln>
                  <a:noFill/>
                </a:ln>
                <a:solidFill>
                  <a:srgbClr val="FF0000"/>
                </a:solidFill>
                <a:effectLst/>
                <a:latin typeface="Times New Roman"/>
                <a:ea typeface="+mj-ea"/>
                <a:cs typeface="Times New Roman"/>
              </a:rPr>
              <a:t> </a:t>
            </a:r>
            <a:r>
              <a:rPr lang="ru-RU" sz="2000" kern="0" spc="0" dirty="0">
                <a:ln>
                  <a:noFill/>
                </a:ln>
                <a:solidFill>
                  <a:srgbClr val="FF0000"/>
                </a:solidFill>
                <a:effectLst/>
                <a:latin typeface="Times New Roman"/>
                <a:ea typeface="+mj-ea"/>
                <a:cs typeface="Times New Roman"/>
              </a:rPr>
              <a:t>охраны</a:t>
            </a:r>
            <a:r>
              <a:rPr lang="ru-RU" sz="2000" kern="0" spc="-85" dirty="0">
                <a:ln>
                  <a:noFill/>
                </a:ln>
                <a:solidFill>
                  <a:srgbClr val="FF0000"/>
                </a:solidFill>
                <a:effectLst/>
                <a:latin typeface="Times New Roman"/>
                <a:ea typeface="+mj-ea"/>
                <a:cs typeface="Times New Roman"/>
              </a:rPr>
              <a:t> </a:t>
            </a:r>
            <a:r>
              <a:rPr lang="ru-RU" sz="2000" kern="0" spc="-10" dirty="0">
                <a:ln>
                  <a:noFill/>
                </a:ln>
                <a:solidFill>
                  <a:srgbClr val="FF0000"/>
                </a:solidFill>
                <a:effectLst/>
                <a:latin typeface="Times New Roman"/>
                <a:ea typeface="+mj-ea"/>
                <a:cs typeface="Times New Roman"/>
              </a:rPr>
              <a:t>труда </a:t>
            </a:r>
            <a:r>
              <a:rPr lang="ru-RU" sz="1600" b="1" kern="0" spc="-10" dirty="0">
                <a:ln>
                  <a:noFill/>
                </a:ln>
                <a:solidFill>
                  <a:srgbClr val="FF0000"/>
                </a:solidFill>
                <a:effectLst/>
                <a:latin typeface="Times New Roman"/>
                <a:ea typeface="+mj-ea"/>
                <a:cs typeface="Times New Roman"/>
              </a:rPr>
              <a:t>(</a:t>
            </a:r>
            <a:r>
              <a:rPr lang="ru-RU" sz="1600" i="1" kern="0" spc="0" dirty="0">
                <a:ln>
                  <a:noFill/>
                </a:ln>
                <a:solidFill>
                  <a:srgbClr val="FF0000"/>
                </a:solidFill>
                <a:effectLst/>
                <a:latin typeface="Times New Roman" panose="02020603050405020304" pitchFamily="18" charset="0"/>
                <a:ea typeface="+mj-ea"/>
                <a:cs typeface="Times New Roman" panose="02020603050405020304" pitchFamily="18" charset="0"/>
              </a:rPr>
              <a:t>Процессы</a:t>
            </a:r>
            <a:r>
              <a:rPr lang="ru-RU" sz="1600" kern="0" spc="0" dirty="0">
                <a:ln>
                  <a:noFill/>
                </a:ln>
                <a:solidFill>
                  <a:prstClr val="black"/>
                </a:solidFill>
                <a:effectLst/>
                <a:latin typeface="Times New Roman" panose="02020603050405020304" pitchFamily="18" charset="0"/>
                <a:ea typeface="+mj-ea"/>
                <a:cs typeface="Times New Roman" panose="02020603050405020304" pitchFamily="18" charset="0"/>
              </a:rPr>
              <a:t>, </a:t>
            </a:r>
            <a:r>
              <a:rPr lang="ru-RU" sz="1600" i="1" kern="0" spc="0" dirty="0">
                <a:ln>
                  <a:noFill/>
                </a:ln>
                <a:solidFill>
                  <a:srgbClr val="FF0000"/>
                </a:solidFill>
                <a:effectLst/>
                <a:latin typeface="Times New Roman" panose="02020603050405020304" pitchFamily="18" charset="0"/>
                <a:ea typeface="+mj-ea"/>
                <a:cs typeface="Times New Roman" panose="02020603050405020304" pitchFamily="18" charset="0"/>
              </a:rPr>
              <a:t>направленные на обеспечение допуска работника к самостоятельной работе)</a:t>
            </a:r>
            <a:endParaRPr lang="ru-RU" dirty="0"/>
          </a:p>
        </p:txBody>
      </p:sp>
      <p:sp>
        <p:nvSpPr>
          <p:cNvPr id="5" name="Текст 4"/>
          <p:cNvSpPr>
            <a:spLocks noGrp="1"/>
          </p:cNvSpPr>
          <p:nvPr>
            <p:ph type="body" sz="quarter" idx="10"/>
          </p:nvPr>
        </p:nvSpPr>
        <p:spPr>
          <a:xfrm>
            <a:off x="316260" y="764704"/>
            <a:ext cx="8511480" cy="4638193"/>
          </a:xfrm>
        </p:spPr>
        <p:txBody>
          <a:bodyPr/>
          <a:lstStyle/>
          <a:p>
            <a:pPr marL="0" indent="0" algn="ctr">
              <a:buNone/>
            </a:pPr>
            <a:r>
              <a:rPr lang="ru-RU" sz="1800" kern="100" dirty="0" smtClean="0">
                <a:solidFill>
                  <a:srgbClr val="FF0000"/>
                </a:solidFill>
                <a:latin typeface="Times New Roman" panose="02020603050405020304" pitchFamily="18" charset="0"/>
                <a:ea typeface="Lucida Sans Unicode" panose="020B0602030504020204" pitchFamily="34" charset="0"/>
              </a:rPr>
              <a:t>	</a:t>
            </a:r>
            <a:endParaRPr lang="ru-RU" sz="1800" kern="100" dirty="0" smtClean="0">
              <a:latin typeface="Times New Roman" panose="02020603050405020304" pitchFamily="18" charset="0"/>
              <a:ea typeface="Lucida Sans Unicode" panose="020B0602030504020204" pitchFamily="34" charset="0"/>
            </a:endParaRPr>
          </a:p>
          <a:p>
            <a:pPr marL="0" indent="0" algn="just">
              <a:buNone/>
            </a:pPr>
            <a:r>
              <a:rPr lang="ru-RU" sz="1600" kern="100" dirty="0">
                <a:solidFill>
                  <a:srgbClr val="FF0000"/>
                </a:solidFill>
                <a:latin typeface="Times New Roman" panose="02020603050405020304" pitchFamily="18" charset="0"/>
                <a:ea typeface="Lucida Sans Unicode" panose="020B0602030504020204" pitchFamily="34" charset="0"/>
                <a:cs typeface="Times New Roman" panose="02020603050405020304" pitchFamily="18" charset="0"/>
              </a:rPr>
              <a:t>Процесс обеспечения работников специальной одеждой, другими СИЗ</a:t>
            </a:r>
            <a:r>
              <a:rPr lang="ru-RU" sz="1600" kern="100" dirty="0" smtClean="0">
                <a:solidFill>
                  <a:srgbClr val="FF0000"/>
                </a:solidFill>
                <a:latin typeface="Times New Roman" panose="02020603050405020304" pitchFamily="18" charset="0"/>
                <a:ea typeface="Lucida Sans Unicode" panose="020B0602030504020204" pitchFamily="34" charset="0"/>
                <a:cs typeface="Times New Roman" panose="02020603050405020304" pitchFamily="18" charset="0"/>
              </a:rPr>
              <a:t>,</a:t>
            </a:r>
          </a:p>
          <a:p>
            <a:pPr marL="0" indent="0" algn="just">
              <a:buNone/>
            </a:pPr>
            <a:r>
              <a:rPr lang="ru-RU" sz="1600" kern="100" dirty="0" smtClean="0">
                <a:solidFill>
                  <a:srgbClr val="FF0000"/>
                </a:solidFill>
                <a:latin typeface="Times New Roman" panose="02020603050405020304" pitchFamily="18" charset="0"/>
                <a:ea typeface="Lucida Sans Unicode" panose="020B0602030504020204" pitchFamily="34" charset="0"/>
                <a:cs typeface="Times New Roman" panose="02020603050405020304" pitchFamily="18" charset="0"/>
              </a:rPr>
              <a:t> </a:t>
            </a:r>
            <a:r>
              <a:rPr lang="ru-RU" sz="1600" kern="100" dirty="0">
                <a:solidFill>
                  <a:srgbClr val="FF0000"/>
                </a:solidFill>
                <a:latin typeface="Times New Roman" panose="02020603050405020304" pitchFamily="18" charset="0"/>
                <a:ea typeface="Lucida Sans Unicode" panose="020B0602030504020204" pitchFamily="34" charset="0"/>
                <a:cs typeface="Times New Roman" panose="02020603050405020304" pitchFamily="18" charset="0"/>
              </a:rPr>
              <a:t>смывающими средствами</a:t>
            </a:r>
            <a:r>
              <a:rPr lang="ru-RU" sz="1600" kern="100" dirty="0">
                <a:latin typeface="Times New Roman" panose="02020603050405020304" pitchFamily="18" charset="0"/>
                <a:ea typeface="Lucida Sans Unicode" panose="020B0602030504020204" pitchFamily="34" charset="0"/>
                <a:cs typeface="Times New Roman" panose="02020603050405020304" pitchFamily="18" charset="0"/>
              </a:rPr>
              <a:t> регулируется следующими нормативными документами:</a:t>
            </a:r>
          </a:p>
          <a:p>
            <a:pPr marL="0" lvl="0" indent="0" algn="just">
              <a:buNone/>
            </a:pPr>
            <a:endParaRPr lang="ru-RU" sz="1600" kern="0" dirty="0">
              <a:solidFill>
                <a:prstClr val="black"/>
              </a:solidFill>
              <a:latin typeface="Times New Roman" pitchFamily="18" charset="0"/>
              <a:cs typeface="Times New Roman" pitchFamily="18" charset="0"/>
            </a:endParaRPr>
          </a:p>
          <a:p>
            <a:pPr algn="just"/>
            <a:r>
              <a:rPr lang="ru-RU" altLang="ru-RU" sz="1400" dirty="0">
                <a:solidFill>
                  <a:srgbClr val="3E1EB2"/>
                </a:solidFill>
                <a:latin typeface="Times New Roman" panose="02020603050405020304" pitchFamily="18" charset="0"/>
                <a:cs typeface="Times New Roman" panose="02020603050405020304" pitchFamily="18" charset="0"/>
                <a:hlinkClick r:id="rId2"/>
              </a:rPr>
              <a:t>Статья 221 Трудового кодекса РФ</a:t>
            </a:r>
            <a:r>
              <a:rPr lang="ru-RU" altLang="ru-RU" sz="1400" dirty="0">
                <a:solidFill>
                  <a:prstClr val="black"/>
                </a:solidFill>
                <a:latin typeface="Times New Roman" panose="02020603050405020304" pitchFamily="18" charset="0"/>
                <a:cs typeface="Times New Roman" panose="02020603050405020304" pitchFamily="18" charset="0"/>
              </a:rPr>
              <a:t>, определяющая обязанности работодателя. </a:t>
            </a:r>
          </a:p>
          <a:p>
            <a:pPr algn="just"/>
            <a:r>
              <a:rPr lang="ru-RU" altLang="ru-RU" sz="1400" dirty="0">
                <a:solidFill>
                  <a:srgbClr val="3E1EB2"/>
                </a:solidFill>
                <a:latin typeface="Times New Roman" panose="02020603050405020304" pitchFamily="18" charset="0"/>
                <a:cs typeface="Times New Roman" panose="02020603050405020304" pitchFamily="18" charset="0"/>
                <a:hlinkClick r:id="rId3"/>
              </a:rPr>
              <a:t>Приказ</a:t>
            </a:r>
            <a:r>
              <a:rPr lang="ru-RU" altLang="ru-RU" sz="1400" dirty="0">
                <a:solidFill>
                  <a:prstClr val="black"/>
                </a:solidFill>
                <a:latin typeface="Times New Roman" panose="02020603050405020304" pitchFamily="18" charset="0"/>
                <a:cs typeface="Times New Roman" panose="02020603050405020304" pitchFamily="18" charset="0"/>
              </a:rPr>
              <a:t> Минтруда России от 29.10.2021 № 766н «Об утверждении Правил обеспечения работников средствами индивидуальной защиты и смывающими средствами».</a:t>
            </a:r>
          </a:p>
          <a:p>
            <a:pPr algn="just"/>
            <a:r>
              <a:rPr lang="ru-RU" altLang="ru-RU" sz="1400" dirty="0">
                <a:solidFill>
                  <a:srgbClr val="3E1EB2"/>
                </a:solidFill>
                <a:latin typeface="Times New Roman" panose="02020603050405020304" pitchFamily="18" charset="0"/>
                <a:cs typeface="Times New Roman" panose="02020603050405020304" pitchFamily="18" charset="0"/>
                <a:hlinkClick r:id="rId4"/>
              </a:rPr>
              <a:t>Приказ</a:t>
            </a:r>
            <a:r>
              <a:rPr lang="ru-RU" altLang="ru-RU" sz="1400" dirty="0">
                <a:solidFill>
                  <a:prstClr val="black"/>
                </a:solidFill>
                <a:latin typeface="Times New Roman" panose="02020603050405020304" pitchFamily="18" charset="0"/>
                <a:cs typeface="Times New Roman" panose="02020603050405020304" pitchFamily="18" charset="0"/>
              </a:rPr>
              <a:t> Минтруда РФ от 29.10.2021 № 767н «Об утверждении Единых типовых норм выдачи средств индивидуальной защиты и смывающих средств»:</a:t>
            </a:r>
          </a:p>
          <a:p>
            <a:pPr marL="0" indent="0" algn="just">
              <a:buNone/>
            </a:pPr>
            <a:r>
              <a:rPr lang="ru-RU" sz="1400" kern="100" dirty="0">
                <a:solidFill>
                  <a:srgbClr val="FF0000"/>
                </a:solidFill>
                <a:latin typeface="Times New Roman" panose="02020603050405020304" pitchFamily="18" charset="0"/>
                <a:ea typeface="Lucida Sans Unicode" panose="020B0602030504020204" pitchFamily="34" charset="0"/>
                <a:cs typeface="Times New Roman" panose="02020603050405020304" pitchFamily="18" charset="0"/>
              </a:rPr>
              <a:t>В СУОТ должен  быть разработан локально – нормативный акт, </a:t>
            </a:r>
            <a:r>
              <a:rPr lang="ru-RU" sz="1400" kern="100" dirty="0">
                <a:latin typeface="Times New Roman" panose="02020603050405020304" pitchFamily="18" charset="0"/>
                <a:ea typeface="Lucida Sans Unicode" panose="020B0602030504020204" pitchFamily="34" charset="0"/>
                <a:cs typeface="Times New Roman" panose="02020603050405020304" pitchFamily="18" charset="0"/>
              </a:rPr>
              <a:t>устанавливающий:</a:t>
            </a:r>
          </a:p>
          <a:p>
            <a:pPr algn="just"/>
            <a:r>
              <a:rPr lang="ru-RU" sz="1400" kern="100" dirty="0" smtClean="0">
                <a:latin typeface="Times New Roman" panose="02020603050405020304" pitchFamily="18" charset="0"/>
                <a:ea typeface="Lucida Sans Unicode" panose="020B0602030504020204" pitchFamily="34" charset="0"/>
                <a:cs typeface="Times New Roman" panose="02020603050405020304" pitchFamily="18" charset="0"/>
              </a:rPr>
              <a:t>порядок </a:t>
            </a:r>
            <a:r>
              <a:rPr lang="ru-RU" sz="1400" kern="100" dirty="0">
                <a:latin typeface="Times New Roman" panose="02020603050405020304" pitchFamily="18" charset="0"/>
                <a:ea typeface="Lucida Sans Unicode" panose="020B0602030504020204" pitchFamily="34" charset="0"/>
                <a:cs typeface="Times New Roman" panose="02020603050405020304" pitchFamily="18" charset="0"/>
              </a:rPr>
              <a:t>обеспечения, закупки, выдачи, хранения и списания СИЗ и смывающих средств;</a:t>
            </a:r>
          </a:p>
          <a:p>
            <a:pPr lvl="0" algn="just"/>
            <a:r>
              <a:rPr lang="ru-RU" altLang="ru-RU" sz="1400" dirty="0">
                <a:solidFill>
                  <a:prstClr val="black"/>
                </a:solidFill>
                <a:latin typeface="Times New Roman" pitchFamily="18" charset="0"/>
                <a:cs typeface="Times New Roman" pitchFamily="18" charset="0"/>
              </a:rPr>
              <a:t>порядок разработки и утверждения норм выдачи СИЗ и дерматологических средств, хранение личных карточек учета их выдачи; </a:t>
            </a:r>
            <a:endParaRPr lang="ru-RU" altLang="ru-RU" sz="1400" kern="0" dirty="0">
              <a:solidFill>
                <a:prstClr val="black"/>
              </a:solidFill>
              <a:latin typeface="Times New Roman" pitchFamily="18" charset="0"/>
              <a:cs typeface="Times New Roman" pitchFamily="18" charset="0"/>
            </a:endParaRPr>
          </a:p>
          <a:p>
            <a:pPr lvl="0" algn="just"/>
            <a:r>
              <a:rPr lang="ru-RU" altLang="ru-RU" sz="1400" dirty="0" smtClean="0">
                <a:solidFill>
                  <a:prstClr val="black"/>
                </a:solidFill>
                <a:latin typeface="Times New Roman" pitchFamily="18" charset="0"/>
                <a:cs typeface="Times New Roman" pitchFamily="18" charset="0"/>
              </a:rPr>
              <a:t>порядок </a:t>
            </a:r>
            <a:r>
              <a:rPr lang="ru-RU" altLang="ru-RU" sz="1400" dirty="0">
                <a:solidFill>
                  <a:prstClr val="black"/>
                </a:solidFill>
                <a:latin typeface="Times New Roman" pitchFamily="18" charset="0"/>
                <a:cs typeface="Times New Roman" pitchFamily="18" charset="0"/>
              </a:rPr>
              <a:t>информирования работников</a:t>
            </a:r>
            <a:r>
              <a:rPr lang="ru-RU" altLang="ru-RU" sz="1400" dirty="0" smtClean="0">
                <a:solidFill>
                  <a:prstClr val="black"/>
                </a:solidFill>
                <a:latin typeface="Times New Roman" pitchFamily="18" charset="0"/>
                <a:cs typeface="Times New Roman" pitchFamily="18" charset="0"/>
              </a:rPr>
              <a:t>:</a:t>
            </a:r>
            <a:endParaRPr lang="ru-RU" altLang="ru-RU" sz="1400" dirty="0">
              <a:solidFill>
                <a:prstClr val="black"/>
              </a:solidFill>
              <a:latin typeface="Times New Roman" pitchFamily="18" charset="0"/>
              <a:cs typeface="Times New Roman" pitchFamily="18" charset="0"/>
            </a:endParaRPr>
          </a:p>
          <a:p>
            <a:pPr indent="0">
              <a:buNone/>
            </a:pPr>
            <a:r>
              <a:rPr lang="ru-RU" altLang="ru-RU" sz="1400" dirty="0">
                <a:solidFill>
                  <a:prstClr val="black"/>
                </a:solidFill>
                <a:latin typeface="Times New Roman" pitchFamily="18" charset="0"/>
                <a:cs typeface="Times New Roman" pitchFamily="18" charset="0"/>
              </a:rPr>
              <a:t>о полагающимся им СИЗ и смывающих средствах согласно Нормам</a:t>
            </a:r>
          </a:p>
          <a:p>
            <a:pPr indent="0">
              <a:buNone/>
            </a:pPr>
            <a:r>
              <a:rPr lang="ru-RU" altLang="ru-RU" sz="1400" dirty="0">
                <a:solidFill>
                  <a:prstClr val="black"/>
                </a:solidFill>
                <a:latin typeface="Times New Roman" pitchFamily="18" charset="0"/>
                <a:cs typeface="Times New Roman" pitchFamily="18" charset="0"/>
              </a:rPr>
              <a:t>о способах выдачи и условиях хранения</a:t>
            </a:r>
          </a:p>
          <a:p>
            <a:pPr indent="0">
              <a:buNone/>
            </a:pPr>
            <a:r>
              <a:rPr lang="ru-RU" altLang="ru-RU" sz="1400" dirty="0">
                <a:solidFill>
                  <a:prstClr val="black"/>
                </a:solidFill>
                <a:latin typeface="Times New Roman" pitchFamily="18" charset="0"/>
                <a:cs typeface="Times New Roman" pitchFamily="18" charset="0"/>
              </a:rPr>
              <a:t>об ответственности за целостность и комплектность СИЗ в случае хранения в нерабочее время</a:t>
            </a:r>
            <a:r>
              <a:rPr lang="ru-RU" altLang="ru-RU" sz="1400" dirty="0" smtClean="0">
                <a:solidFill>
                  <a:prstClr val="black"/>
                </a:solidFill>
                <a:latin typeface="Times New Roman" pitchFamily="18" charset="0"/>
                <a:cs typeface="Times New Roman" pitchFamily="18" charset="0"/>
              </a:rPr>
              <a:t>.</a:t>
            </a:r>
            <a:endParaRPr lang="ru-RU" sz="1400" kern="0" dirty="0">
              <a:solidFill>
                <a:prstClr val="black"/>
              </a:solidFill>
              <a:latin typeface="Times New Roman" pitchFamily="18" charset="0"/>
              <a:cs typeface="Times New Roman" pitchFamily="18" charset="0"/>
            </a:endParaRPr>
          </a:p>
          <a:p>
            <a:pPr lvl="0" algn="just"/>
            <a:r>
              <a:rPr lang="ru-RU" altLang="ru-RU" sz="1400" kern="0" dirty="0">
                <a:solidFill>
                  <a:prstClr val="black"/>
                </a:solidFill>
                <a:latin typeface="Times New Roman" pitchFamily="18" charset="0"/>
                <a:cs typeface="Times New Roman" pitchFamily="18" charset="0"/>
              </a:rPr>
              <a:t> </a:t>
            </a:r>
            <a:r>
              <a:rPr lang="ru-RU" altLang="ru-RU" sz="1400" kern="0" dirty="0" smtClean="0">
                <a:solidFill>
                  <a:prstClr val="black"/>
                </a:solidFill>
                <a:latin typeface="Times New Roman" pitchFamily="18" charset="0"/>
                <a:cs typeface="Times New Roman" pitchFamily="18" charset="0"/>
              </a:rPr>
              <a:t>распределение </a:t>
            </a:r>
            <a:r>
              <a:rPr lang="ru-RU" altLang="ru-RU" sz="1400" kern="0" dirty="0">
                <a:solidFill>
                  <a:prstClr val="black"/>
                </a:solidFill>
                <a:latin typeface="Times New Roman" pitchFamily="18" charset="0"/>
                <a:cs typeface="Times New Roman" pitchFamily="18" charset="0"/>
              </a:rPr>
              <a:t>обязанностей и ответственности должностных лиц за этапы обеспечения работников СИЗ и смывающими средствами, с учетом особенностей структуры управления организацией и </a:t>
            </a:r>
            <a:r>
              <a:rPr lang="ru-RU" altLang="ru-RU" sz="1400" kern="0" dirty="0" smtClean="0">
                <a:solidFill>
                  <a:prstClr val="black"/>
                </a:solidFill>
                <a:latin typeface="Times New Roman" pitchFamily="18" charset="0"/>
                <a:cs typeface="Times New Roman" pitchFamily="18" charset="0"/>
              </a:rPr>
              <a:t>требований Правил.</a:t>
            </a:r>
            <a:endParaRPr lang="ru-RU" sz="1600" kern="0" dirty="0">
              <a:solidFill>
                <a:sysClr val="windowText" lastClr="000000"/>
              </a:solidFill>
            </a:endParaRPr>
          </a:p>
        </p:txBody>
      </p:sp>
      <p:pic>
        <p:nvPicPr>
          <p:cNvPr id="6" name="Рисунок 5"/>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7884368" y="548679"/>
            <a:ext cx="1196975" cy="151216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1529814368"/>
      </p:ext>
    </p:extLst>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81000" y="230188"/>
            <a:ext cx="8382000" cy="775597"/>
          </a:xfrm>
        </p:spPr>
        <p:txBody>
          <a:bodyPr/>
          <a:lstStyle/>
          <a:p>
            <a:r>
              <a:rPr lang="ru-RU" sz="2000" kern="0" spc="0" dirty="0">
                <a:ln>
                  <a:noFill/>
                </a:ln>
                <a:solidFill>
                  <a:srgbClr val="FF0000"/>
                </a:solidFill>
                <a:effectLst/>
                <a:latin typeface="Times New Roman"/>
                <a:ea typeface="+mj-ea"/>
                <a:cs typeface="Times New Roman"/>
              </a:rPr>
              <a:t>Процедуры,</a:t>
            </a:r>
            <a:r>
              <a:rPr lang="ru-RU" sz="2000" kern="0" spc="-80" dirty="0">
                <a:ln>
                  <a:noFill/>
                </a:ln>
                <a:solidFill>
                  <a:srgbClr val="FF0000"/>
                </a:solidFill>
                <a:effectLst/>
                <a:latin typeface="Times New Roman"/>
                <a:ea typeface="+mj-ea"/>
                <a:cs typeface="Times New Roman"/>
              </a:rPr>
              <a:t> </a:t>
            </a:r>
            <a:r>
              <a:rPr lang="ru-RU" sz="2000" kern="0" spc="-10" dirty="0">
                <a:ln>
                  <a:noFill/>
                </a:ln>
                <a:solidFill>
                  <a:srgbClr val="FF0000"/>
                </a:solidFill>
                <a:effectLst/>
                <a:latin typeface="Times New Roman"/>
                <a:ea typeface="+mj-ea"/>
                <a:cs typeface="Times New Roman"/>
              </a:rPr>
              <a:t>направленные</a:t>
            </a:r>
            <a:r>
              <a:rPr lang="ru-RU" sz="2000" kern="0" spc="-50" dirty="0">
                <a:ln>
                  <a:noFill/>
                </a:ln>
                <a:solidFill>
                  <a:srgbClr val="FF0000"/>
                </a:solidFill>
                <a:effectLst/>
                <a:latin typeface="Times New Roman"/>
                <a:ea typeface="+mj-ea"/>
                <a:cs typeface="Times New Roman"/>
              </a:rPr>
              <a:t> </a:t>
            </a:r>
            <a:r>
              <a:rPr lang="ru-RU" sz="2000" kern="0" spc="0" dirty="0">
                <a:ln>
                  <a:noFill/>
                </a:ln>
                <a:solidFill>
                  <a:srgbClr val="FF0000"/>
                </a:solidFill>
                <a:effectLst/>
                <a:latin typeface="Times New Roman"/>
                <a:ea typeface="+mj-ea"/>
                <a:cs typeface="Times New Roman"/>
              </a:rPr>
              <a:t>на</a:t>
            </a:r>
            <a:r>
              <a:rPr lang="ru-RU" sz="2000" kern="0" spc="-45" dirty="0">
                <a:ln>
                  <a:noFill/>
                </a:ln>
                <a:solidFill>
                  <a:srgbClr val="FF0000"/>
                </a:solidFill>
                <a:effectLst/>
                <a:latin typeface="Times New Roman"/>
                <a:ea typeface="+mj-ea"/>
                <a:cs typeface="Times New Roman"/>
              </a:rPr>
              <a:t> </a:t>
            </a:r>
            <a:r>
              <a:rPr lang="ru-RU" sz="2000" kern="0" spc="0" dirty="0">
                <a:ln>
                  <a:noFill/>
                </a:ln>
                <a:solidFill>
                  <a:srgbClr val="FF0000"/>
                </a:solidFill>
                <a:effectLst/>
                <a:latin typeface="Times New Roman"/>
                <a:ea typeface="+mj-ea"/>
                <a:cs typeface="Times New Roman"/>
              </a:rPr>
              <a:t>достижение</a:t>
            </a:r>
            <a:r>
              <a:rPr lang="ru-RU" sz="2000" kern="0" spc="-60" dirty="0">
                <a:ln>
                  <a:noFill/>
                </a:ln>
                <a:solidFill>
                  <a:srgbClr val="FF0000"/>
                </a:solidFill>
                <a:effectLst/>
                <a:latin typeface="Times New Roman"/>
                <a:ea typeface="+mj-ea"/>
                <a:cs typeface="Times New Roman"/>
              </a:rPr>
              <a:t> </a:t>
            </a:r>
            <a:r>
              <a:rPr lang="ru-RU" sz="2000" kern="0" spc="0" dirty="0">
                <a:ln>
                  <a:noFill/>
                </a:ln>
                <a:solidFill>
                  <a:srgbClr val="FF0000"/>
                </a:solidFill>
                <a:effectLst/>
                <a:latin typeface="Times New Roman"/>
                <a:ea typeface="+mj-ea"/>
                <a:cs typeface="Times New Roman"/>
              </a:rPr>
              <a:t>целей</a:t>
            </a:r>
            <a:r>
              <a:rPr lang="ru-RU" sz="2000" kern="0" spc="-50" dirty="0">
                <a:ln>
                  <a:noFill/>
                </a:ln>
                <a:solidFill>
                  <a:srgbClr val="FF0000"/>
                </a:solidFill>
                <a:effectLst/>
                <a:latin typeface="Times New Roman"/>
                <a:ea typeface="+mj-ea"/>
                <a:cs typeface="Times New Roman"/>
              </a:rPr>
              <a:t> </a:t>
            </a:r>
            <a:r>
              <a:rPr lang="ru-RU" sz="2000" kern="0" spc="-10" dirty="0">
                <a:ln>
                  <a:noFill/>
                </a:ln>
                <a:solidFill>
                  <a:srgbClr val="FF0000"/>
                </a:solidFill>
                <a:effectLst/>
                <a:latin typeface="Times New Roman"/>
                <a:ea typeface="+mj-ea"/>
                <a:cs typeface="Times New Roman"/>
              </a:rPr>
              <a:t>работодателя</a:t>
            </a:r>
            <a:r>
              <a:rPr lang="ru-RU" sz="2000" kern="0" spc="-85" dirty="0">
                <a:ln>
                  <a:noFill/>
                </a:ln>
                <a:solidFill>
                  <a:srgbClr val="FF0000"/>
                </a:solidFill>
                <a:effectLst/>
                <a:latin typeface="Times New Roman"/>
                <a:ea typeface="+mj-ea"/>
                <a:cs typeface="Times New Roman"/>
              </a:rPr>
              <a:t> </a:t>
            </a:r>
            <a:r>
              <a:rPr lang="ru-RU" sz="2000" kern="0" spc="-50" dirty="0">
                <a:ln>
                  <a:noFill/>
                </a:ln>
                <a:solidFill>
                  <a:srgbClr val="FF0000"/>
                </a:solidFill>
                <a:effectLst/>
                <a:latin typeface="Times New Roman"/>
                <a:ea typeface="+mj-ea"/>
                <a:cs typeface="Times New Roman"/>
              </a:rPr>
              <a:t>в </a:t>
            </a:r>
            <a:r>
              <a:rPr lang="ru-RU" sz="2000" kern="0" spc="0" dirty="0">
                <a:ln>
                  <a:noFill/>
                </a:ln>
                <a:solidFill>
                  <a:srgbClr val="FF0000"/>
                </a:solidFill>
                <a:effectLst/>
                <a:latin typeface="Times New Roman"/>
                <a:ea typeface="+mj-ea"/>
                <a:cs typeface="Times New Roman"/>
              </a:rPr>
              <a:t>области</a:t>
            </a:r>
            <a:r>
              <a:rPr lang="ru-RU" sz="2000" kern="0" spc="-90" dirty="0">
                <a:ln>
                  <a:noFill/>
                </a:ln>
                <a:solidFill>
                  <a:srgbClr val="FF0000"/>
                </a:solidFill>
                <a:effectLst/>
                <a:latin typeface="Times New Roman"/>
                <a:ea typeface="+mj-ea"/>
                <a:cs typeface="Times New Roman"/>
              </a:rPr>
              <a:t> </a:t>
            </a:r>
            <a:r>
              <a:rPr lang="ru-RU" sz="2000" kern="0" spc="0" dirty="0">
                <a:ln>
                  <a:noFill/>
                </a:ln>
                <a:solidFill>
                  <a:srgbClr val="FF0000"/>
                </a:solidFill>
                <a:effectLst/>
                <a:latin typeface="Times New Roman"/>
                <a:ea typeface="+mj-ea"/>
                <a:cs typeface="Times New Roman"/>
              </a:rPr>
              <a:t>охраны</a:t>
            </a:r>
            <a:r>
              <a:rPr lang="ru-RU" sz="2000" kern="0" spc="-85" dirty="0">
                <a:ln>
                  <a:noFill/>
                </a:ln>
                <a:solidFill>
                  <a:srgbClr val="FF0000"/>
                </a:solidFill>
                <a:effectLst/>
                <a:latin typeface="Times New Roman"/>
                <a:ea typeface="+mj-ea"/>
                <a:cs typeface="Times New Roman"/>
              </a:rPr>
              <a:t> </a:t>
            </a:r>
            <a:r>
              <a:rPr lang="ru-RU" sz="2000" kern="0" spc="-10" dirty="0">
                <a:ln>
                  <a:noFill/>
                </a:ln>
                <a:solidFill>
                  <a:srgbClr val="FF0000"/>
                </a:solidFill>
                <a:effectLst/>
                <a:latin typeface="Times New Roman"/>
                <a:ea typeface="+mj-ea"/>
                <a:cs typeface="Times New Roman"/>
              </a:rPr>
              <a:t>труда </a:t>
            </a:r>
            <a:r>
              <a:rPr lang="ru-RU" sz="1600" b="1" kern="0" spc="-10" dirty="0">
                <a:ln>
                  <a:noFill/>
                </a:ln>
                <a:solidFill>
                  <a:srgbClr val="FF0000"/>
                </a:solidFill>
                <a:effectLst/>
                <a:latin typeface="Times New Roman"/>
                <a:ea typeface="+mj-ea"/>
                <a:cs typeface="Times New Roman"/>
              </a:rPr>
              <a:t>(</a:t>
            </a:r>
            <a:r>
              <a:rPr lang="ru-RU" sz="1600" i="1" kern="0" spc="0" dirty="0">
                <a:ln>
                  <a:noFill/>
                </a:ln>
                <a:solidFill>
                  <a:srgbClr val="FF0000"/>
                </a:solidFill>
                <a:effectLst/>
                <a:latin typeface="Times New Roman" panose="02020603050405020304" pitchFamily="18" charset="0"/>
                <a:ea typeface="+mj-ea"/>
                <a:cs typeface="Times New Roman" panose="02020603050405020304" pitchFamily="18" charset="0"/>
              </a:rPr>
              <a:t>Процессы</a:t>
            </a:r>
            <a:r>
              <a:rPr lang="ru-RU" sz="1600" kern="0" spc="0" dirty="0">
                <a:ln>
                  <a:noFill/>
                </a:ln>
                <a:solidFill>
                  <a:prstClr val="black"/>
                </a:solidFill>
                <a:effectLst/>
                <a:latin typeface="Times New Roman" panose="02020603050405020304" pitchFamily="18" charset="0"/>
                <a:ea typeface="+mj-ea"/>
                <a:cs typeface="Times New Roman" panose="02020603050405020304" pitchFamily="18" charset="0"/>
              </a:rPr>
              <a:t>, </a:t>
            </a:r>
            <a:r>
              <a:rPr lang="ru-RU" sz="1600" i="1" kern="0" spc="0" dirty="0">
                <a:ln>
                  <a:noFill/>
                </a:ln>
                <a:solidFill>
                  <a:srgbClr val="FF0000"/>
                </a:solidFill>
                <a:effectLst/>
                <a:latin typeface="Times New Roman" panose="02020603050405020304" pitchFamily="18" charset="0"/>
                <a:ea typeface="+mj-ea"/>
                <a:cs typeface="Times New Roman" panose="02020603050405020304" pitchFamily="18" charset="0"/>
              </a:rPr>
              <a:t>направленные на обеспечение допуска работника к самостоятельной работе)</a:t>
            </a:r>
            <a:endParaRPr lang="ru-RU" dirty="0"/>
          </a:p>
        </p:txBody>
      </p:sp>
      <p:sp>
        <p:nvSpPr>
          <p:cNvPr id="5" name="Текст 4"/>
          <p:cNvSpPr>
            <a:spLocks noGrp="1"/>
          </p:cNvSpPr>
          <p:nvPr>
            <p:ph type="body" sz="quarter" idx="10"/>
          </p:nvPr>
        </p:nvSpPr>
        <p:spPr>
          <a:xfrm>
            <a:off x="381000" y="1124744"/>
            <a:ext cx="8382000" cy="3767185"/>
          </a:xfrm>
        </p:spPr>
        <p:txBody>
          <a:bodyPr/>
          <a:lstStyle/>
          <a:p>
            <a:pPr marL="0" indent="0" algn="ctr">
              <a:buNone/>
            </a:pPr>
            <a:r>
              <a:rPr lang="ru-RU" sz="1800" kern="100" dirty="0" smtClean="0">
                <a:solidFill>
                  <a:srgbClr val="FF0000"/>
                </a:solidFill>
                <a:latin typeface="Times New Roman" panose="02020603050405020304" pitchFamily="18" charset="0"/>
                <a:ea typeface="Lucida Sans Unicode" panose="020B0602030504020204" pitchFamily="34" charset="0"/>
              </a:rPr>
              <a:t>	Процесс обеспечения работников специальной одеждой и другими СИЗ, смывающими средствами</a:t>
            </a:r>
          </a:p>
          <a:p>
            <a:pPr marL="0" lvl="0" indent="0" algn="just">
              <a:buNone/>
            </a:pPr>
            <a:r>
              <a:rPr lang="ru-RU" sz="1800" kern="0" dirty="0">
                <a:solidFill>
                  <a:prstClr val="black"/>
                </a:solidFill>
                <a:latin typeface="Times New Roman" pitchFamily="18" charset="0"/>
                <a:cs typeface="Times New Roman" pitchFamily="18" charset="0"/>
              </a:rPr>
              <a:t>Теперь при разработке нормативов выдачи СИЗ необходимо учитывать следующее:</a:t>
            </a:r>
          </a:p>
          <a:p>
            <a:pPr marL="0" indent="0" algn="just">
              <a:buNone/>
            </a:pPr>
            <a:endParaRPr lang="ru-RU" sz="1800" kern="100" dirty="0" smtClean="0">
              <a:latin typeface="Times New Roman" panose="02020603050405020304" pitchFamily="18" charset="0"/>
              <a:ea typeface="Lucida Sans Unicode" panose="020B0602030504020204" pitchFamily="34" charset="0"/>
            </a:endParaRPr>
          </a:p>
          <a:p>
            <a:pPr marL="0" indent="0" algn="just">
              <a:buNone/>
            </a:pPr>
            <a:endParaRPr lang="ru-RU" sz="1800" kern="100" dirty="0">
              <a:latin typeface="Times New Roman" panose="02020603050405020304" pitchFamily="18" charset="0"/>
              <a:ea typeface="Lucida Sans Unicode" panose="020B0602030504020204" pitchFamily="34" charset="0"/>
            </a:endParaRPr>
          </a:p>
          <a:p>
            <a:pPr marL="0" indent="0" algn="just">
              <a:buNone/>
            </a:pPr>
            <a:endParaRPr lang="ru-RU" sz="1800" kern="100" dirty="0" smtClean="0">
              <a:latin typeface="Times New Roman" panose="02020603050405020304" pitchFamily="18" charset="0"/>
              <a:ea typeface="Lucida Sans Unicode" panose="020B0602030504020204" pitchFamily="34" charset="0"/>
            </a:endParaRPr>
          </a:p>
          <a:p>
            <a:pPr lvl="0" algn="just"/>
            <a:r>
              <a:rPr lang="ru-RU" sz="1800" kern="0" dirty="0">
                <a:solidFill>
                  <a:prstClr val="black"/>
                </a:solidFill>
                <a:latin typeface="Times New Roman" pitchFamily="18" charset="0"/>
                <a:cs typeface="Times New Roman" pitchFamily="18" charset="0"/>
              </a:rPr>
              <a:t>Итоги специальной оценки условий труда</a:t>
            </a:r>
            <a:r>
              <a:rPr lang="ru-RU" sz="1800" kern="0" dirty="0" smtClean="0">
                <a:solidFill>
                  <a:prstClr val="black"/>
                </a:solidFill>
                <a:latin typeface="Times New Roman" pitchFamily="18" charset="0"/>
                <a:cs typeface="Times New Roman" pitchFamily="18" charset="0"/>
              </a:rPr>
              <a:t>;</a:t>
            </a:r>
            <a:endParaRPr lang="ru-RU" sz="1800" kern="0" dirty="0">
              <a:solidFill>
                <a:prstClr val="black"/>
              </a:solidFill>
              <a:latin typeface="Times New Roman" pitchFamily="18" charset="0"/>
              <a:cs typeface="Times New Roman" pitchFamily="18" charset="0"/>
            </a:endParaRPr>
          </a:p>
          <a:p>
            <a:pPr lvl="0" algn="just"/>
            <a:r>
              <a:rPr lang="ru-RU" sz="1800" kern="0" dirty="0">
                <a:solidFill>
                  <a:prstClr val="black"/>
                </a:solidFill>
                <a:latin typeface="Times New Roman" pitchFamily="18" charset="0"/>
                <a:cs typeface="Times New Roman" pitchFamily="18" charset="0"/>
              </a:rPr>
              <a:t>Результат оценки профессиональных рисков</a:t>
            </a:r>
            <a:r>
              <a:rPr lang="ru-RU" sz="1800" kern="0" dirty="0" smtClean="0">
                <a:solidFill>
                  <a:prstClr val="black"/>
                </a:solidFill>
                <a:latin typeface="Times New Roman" pitchFamily="18" charset="0"/>
                <a:cs typeface="Times New Roman" pitchFamily="18" charset="0"/>
              </a:rPr>
              <a:t>;</a:t>
            </a:r>
            <a:endParaRPr lang="ru-RU" sz="1800" kern="0" dirty="0">
              <a:solidFill>
                <a:prstClr val="black"/>
              </a:solidFill>
              <a:latin typeface="Times New Roman" pitchFamily="18" charset="0"/>
              <a:cs typeface="Times New Roman" pitchFamily="18" charset="0"/>
            </a:endParaRPr>
          </a:p>
          <a:p>
            <a:pPr lvl="0" algn="just"/>
            <a:r>
              <a:rPr lang="ru-RU" sz="1800" kern="0" dirty="0">
                <a:solidFill>
                  <a:prstClr val="black"/>
                </a:solidFill>
                <a:latin typeface="Times New Roman" pitchFamily="18" charset="0"/>
                <a:cs typeface="Times New Roman" pitchFamily="18" charset="0"/>
              </a:rPr>
              <a:t>Наличие вредных производственных факторов;</a:t>
            </a:r>
          </a:p>
          <a:p>
            <a:pPr lvl="0" algn="just"/>
            <a:r>
              <a:rPr lang="ru-RU" sz="1800" kern="0" dirty="0">
                <a:solidFill>
                  <a:prstClr val="black"/>
                </a:solidFill>
                <a:latin typeface="Times New Roman" pitchFamily="18" charset="0"/>
                <a:cs typeface="Times New Roman" pitchFamily="18" charset="0"/>
              </a:rPr>
              <a:t>Требования правил по охране труда;</a:t>
            </a:r>
          </a:p>
          <a:p>
            <a:pPr lvl="0" algn="just"/>
            <a:r>
              <a:rPr lang="ru-RU" sz="1800" kern="0" dirty="0">
                <a:solidFill>
                  <a:prstClr val="black"/>
                </a:solidFill>
                <a:latin typeface="Times New Roman" pitchFamily="18" charset="0"/>
                <a:cs typeface="Times New Roman" pitchFamily="18" charset="0"/>
              </a:rPr>
              <a:t>Мнение первичной профсоюзной организации;</a:t>
            </a:r>
          </a:p>
          <a:p>
            <a:pPr lvl="0" algn="just"/>
            <a:r>
              <a:rPr lang="ru-RU" sz="1800" kern="0" dirty="0">
                <a:solidFill>
                  <a:prstClr val="black"/>
                </a:solidFill>
                <a:latin typeface="Times New Roman" pitchFamily="18" charset="0"/>
                <a:cs typeface="Times New Roman" pitchFamily="18" charset="0"/>
              </a:rPr>
              <a:t>Техническую документарную информацию по оборудованию, с которым </a:t>
            </a:r>
            <a:r>
              <a:rPr lang="ru-RU" sz="1600" kern="0" dirty="0">
                <a:solidFill>
                  <a:prstClr val="black"/>
                </a:solidFill>
                <a:latin typeface="Times New Roman" pitchFamily="18" charset="0"/>
                <a:cs typeface="Times New Roman" pitchFamily="18" charset="0"/>
              </a:rPr>
              <a:t>работает </a:t>
            </a:r>
            <a:r>
              <a:rPr lang="ru-RU" sz="1600" kern="0" dirty="0" smtClean="0">
                <a:solidFill>
                  <a:prstClr val="black"/>
                </a:solidFill>
                <a:latin typeface="Times New Roman" pitchFamily="18" charset="0"/>
                <a:cs typeface="Times New Roman" pitchFamily="18" charset="0"/>
              </a:rPr>
              <a:t>сотрудник</a:t>
            </a:r>
            <a:endParaRPr lang="ru-RU" sz="1200" kern="0" dirty="0">
              <a:solidFill>
                <a:sysClr val="windowText" lastClr="000000"/>
              </a:solidFill>
            </a:endParaRPr>
          </a:p>
        </p:txBody>
      </p:sp>
    </p:spTree>
    <p:extLst>
      <p:ext uri="{BB962C8B-B14F-4D97-AF65-F5344CB8AC3E}">
        <p14:creationId xmlns="" xmlns:p14="http://schemas.microsoft.com/office/powerpoint/2010/main" val="4161704501"/>
      </p:ext>
    </p:extLst>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310308"/>
            <a:ext cx="8382000" cy="3990900"/>
          </a:xfrm>
        </p:spPr>
        <p:txBody>
          <a:bodyPr>
            <a:normAutofit/>
          </a:bodyPr>
          <a:lstStyle/>
          <a:p>
            <a:pPr algn="ctr" defTabSz="914400">
              <a:lnSpc>
                <a:spcPct val="90000"/>
              </a:lnSpc>
              <a:spcBef>
                <a:spcPts val="0"/>
              </a:spcBef>
              <a:buNone/>
            </a:pPr>
            <a:r>
              <a:rPr lang="ru-RU" sz="3200" dirty="0" smtClean="0">
                <a:effectLst>
                  <a:outerShdw blurRad="50800" dist="38100" dir="2700000" algn="tl">
                    <a:prstClr val="black">
                      <a:alpha val="40000"/>
                    </a:prstClr>
                  </a:outerShdw>
                </a:effectLst>
                <a:latin typeface="Calibri"/>
                <a:cs typeface="Arial"/>
              </a:rPr>
              <a:t>Люди должны спокойно работать, достойно жить, </a:t>
            </a:r>
            <a:br>
              <a:rPr lang="ru-RU" sz="3200" dirty="0" smtClean="0">
                <a:effectLst>
                  <a:outerShdw blurRad="50800" dist="38100" dir="2700000" algn="tl">
                    <a:prstClr val="black">
                      <a:alpha val="40000"/>
                    </a:prstClr>
                  </a:outerShdw>
                </a:effectLst>
                <a:latin typeface="Calibri"/>
                <a:cs typeface="Arial"/>
              </a:rPr>
            </a:br>
            <a:r>
              <a:rPr lang="ru-RU" sz="3200" dirty="0" smtClean="0">
                <a:effectLst>
                  <a:outerShdw blurRad="50800" dist="38100" dir="2700000" algn="tl">
                    <a:prstClr val="black">
                      <a:alpha val="40000"/>
                    </a:prstClr>
                  </a:outerShdw>
                </a:effectLst>
                <a:latin typeface="Calibri"/>
                <a:cs typeface="Arial"/>
              </a:rPr>
              <a:t>а власть, управленцы и Профсоюз должны совместно решать их проблемы</a:t>
            </a:r>
            <a:endParaRPr lang="ru-RU" sz="3200" b="0" i="0" spc="-150" dirty="0">
              <a:solidFill>
                <a:srgbClr val="1D4775"/>
              </a:solidFill>
              <a:effectLst>
                <a:outerShdw blurRad="50800" dist="38100" dir="2700000" algn="tl">
                  <a:prstClr val="black">
                    <a:alpha val="40000"/>
                  </a:prstClr>
                </a:outerShdw>
              </a:effectLst>
              <a:latin typeface="Calibri"/>
              <a:cs typeface="Arial"/>
            </a:endParaRPr>
          </a:p>
        </p:txBody>
      </p:sp>
      <p:pic>
        <p:nvPicPr>
          <p:cNvPr id="3" name="Рисунок 2"/>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81000" y="6093296"/>
            <a:ext cx="587025" cy="668612"/>
          </a:xfrm>
          <a:prstGeom prst="rect">
            <a:avLst/>
          </a:prstGeom>
        </p:spPr>
      </p:pic>
      <p:pic>
        <p:nvPicPr>
          <p:cNvPr id="4" name="Рисунок 3"/>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95250" y="3068960"/>
            <a:ext cx="8953500" cy="2895600"/>
          </a:xfrm>
          <a:prstGeom prst="rect">
            <a:avLst/>
          </a:prstGeom>
        </p:spPr>
      </p:pic>
    </p:spTree>
    <p:extLst>
      <p:ext uri="{BB962C8B-B14F-4D97-AF65-F5344CB8AC3E}">
        <p14:creationId xmlns="" xmlns:p14="http://schemas.microsoft.com/office/powerpoint/2010/main" val="3397319430"/>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775597"/>
          </a:xfrm>
        </p:spPr>
        <p:txBody>
          <a:bodyPr/>
          <a:lstStyle/>
          <a:p>
            <a:r>
              <a:rPr lang="ru-RU" sz="2800" dirty="0" smtClean="0"/>
              <a:t>Основные  законодательные и иные нормативные правовые акты по охране труда в сфере образования.</a:t>
            </a:r>
            <a:endParaRPr lang="ru-RU" sz="2800" dirty="0"/>
          </a:p>
        </p:txBody>
      </p:sp>
      <p:sp>
        <p:nvSpPr>
          <p:cNvPr id="3" name="Текст 2"/>
          <p:cNvSpPr>
            <a:spLocks noGrp="1"/>
          </p:cNvSpPr>
          <p:nvPr>
            <p:ph type="body" sz="quarter" idx="10"/>
          </p:nvPr>
        </p:nvSpPr>
        <p:spPr>
          <a:xfrm>
            <a:off x="381000" y="1142984"/>
            <a:ext cx="8382000" cy="4321183"/>
          </a:xfrm>
        </p:spPr>
        <p:txBody>
          <a:bodyPr/>
          <a:lstStyle/>
          <a:p>
            <a:pPr algn="just"/>
            <a:r>
              <a:rPr lang="ru-RU" sz="1800" dirty="0" smtClean="0"/>
              <a:t>Приказ Минтруда России от 28.12.2021г. № 926 «Рекомендации по выбору методов оценки уровней профессиональных рисков и по снижению уровней таких рисков».</a:t>
            </a:r>
          </a:p>
          <a:p>
            <a:pPr algn="just"/>
            <a:r>
              <a:rPr lang="ru-RU" sz="1800" dirty="0" smtClean="0"/>
              <a:t>Приказ Минтруда России от 31.01.2022г. № 36 «Рекомендации по классификации, обнаружению, распознаванию и описанию опасностей».</a:t>
            </a:r>
          </a:p>
          <a:p>
            <a:pPr algn="just"/>
            <a:r>
              <a:rPr lang="ru-RU" sz="1800" dirty="0" smtClean="0"/>
              <a:t>ГОСТ Р 12.0.010-2009 «Система стандартов безопасности труда. Системы управления охраной труда. Определение опасностей и оценка рисков».</a:t>
            </a:r>
          </a:p>
          <a:p>
            <a:pPr algn="just"/>
            <a:r>
              <a:rPr lang="ru-RU" sz="1800" dirty="0" smtClean="0"/>
              <a:t>Руководство Р 2.2.1766-03 2.2. «Гигиена  труда. Руководство по оценке профессионального риска для здоровья работников. Организационно- методические основы, принципы и критерии оценки».</a:t>
            </a:r>
          </a:p>
          <a:p>
            <a:pPr algn="just"/>
            <a:r>
              <a:rPr lang="ru-RU" sz="1800" dirty="0" smtClean="0"/>
              <a:t>ГОСТ Р 58771-2019  «Менеджмент  риска. Технология оценки риска».</a:t>
            </a:r>
          </a:p>
          <a:p>
            <a:pPr algn="just"/>
            <a:r>
              <a:rPr lang="ru-RU" sz="1800" dirty="0" smtClean="0"/>
              <a:t>Приказ Минтруда России от 29.10.2021г № 772н «Об утверждении основных требований к порядку разработки и содержанию правил и инструкций по охране труда, разрабатываемых работодателем».</a:t>
            </a:r>
          </a:p>
          <a:p>
            <a:pPr algn="just"/>
            <a:r>
              <a:rPr lang="ru-RU" sz="1800" dirty="0" smtClean="0"/>
              <a:t>Приказ Минтруда России от 22.09.2021г.  № 650н «Об утверждении Примерного положения о комитете (комиссии) по охране труда»</a:t>
            </a:r>
            <a:endParaRPr lang="ru-RU" sz="1800" dirty="0"/>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775597"/>
          </a:xfrm>
        </p:spPr>
        <p:txBody>
          <a:bodyPr/>
          <a:lstStyle/>
          <a:p>
            <a:r>
              <a:rPr lang="ru-RU" sz="2800" dirty="0" smtClean="0"/>
              <a:t>Основные  законодательные и иные нормативные правовые акты по охране труда в сфере образования.</a:t>
            </a:r>
            <a:endParaRPr lang="ru-RU" sz="2800" dirty="0"/>
          </a:p>
        </p:txBody>
      </p:sp>
      <p:sp>
        <p:nvSpPr>
          <p:cNvPr id="3" name="Текст 2"/>
          <p:cNvSpPr>
            <a:spLocks noGrp="1"/>
          </p:cNvSpPr>
          <p:nvPr>
            <p:ph type="body" sz="quarter" idx="10"/>
          </p:nvPr>
        </p:nvSpPr>
        <p:spPr>
          <a:xfrm>
            <a:off x="381000" y="1142984"/>
            <a:ext cx="8382000" cy="4459682"/>
          </a:xfrm>
        </p:spPr>
        <p:txBody>
          <a:bodyPr/>
          <a:lstStyle/>
          <a:p>
            <a:pPr algn="just"/>
            <a:r>
              <a:rPr lang="ru-RU" sz="1800" dirty="0" smtClean="0"/>
              <a:t>Приказ Минтруда России от 29.10.2021г. № 771н «Об утверждении Примерного перечня ежегодно реализуемых работодателем мероприятий по улучшению условий и охраны труда, ликвидации или снижению уровней профессиональных рисков либо недопущению повышения их уровней».</a:t>
            </a:r>
          </a:p>
          <a:p>
            <a:pPr algn="just"/>
            <a:r>
              <a:rPr lang="ru-RU" sz="1800" dirty="0" smtClean="0"/>
              <a:t>Приказ Минздрава России от 03.05.2024г. № 230н «Об утверждении Порядка оказания первой помощи».</a:t>
            </a:r>
          </a:p>
          <a:p>
            <a:pPr algn="just"/>
            <a:r>
              <a:rPr lang="ru-RU" sz="1800" dirty="0" smtClean="0"/>
              <a:t>Приказ  Минтруда России от 21.11.2023г. № 817н «Об утверждении Методики проведения специальной оценки условий труда, Классификатора вредных и (или) опасных производственных факторов, формы отчета о проведении специальной оценки условий труда и инструкции по ее заполнению».</a:t>
            </a:r>
          </a:p>
          <a:p>
            <a:pPr algn="just"/>
            <a:r>
              <a:rPr lang="ru-RU" sz="1800" dirty="0" smtClean="0"/>
              <a:t>Приказ Минтруда России от 17.06.2021г. № 406н «О форме и Порядке подачи декларации соответствия условий труда государственным нормативным требованиям охраны труда, порядке  формирования и ведения реестра деклараций соответствия условий труда государственным нормативным требованиям охраны труда.</a:t>
            </a:r>
          </a:p>
          <a:p>
            <a:pPr algn="just"/>
            <a:r>
              <a:rPr lang="ru-RU" sz="1800" dirty="0" smtClean="0"/>
              <a:t>Постановление Правительства РФ от 24.12.2021г. № 2464 «О порядке обучения по охране труда и проверки знания требований охраны труда».</a:t>
            </a:r>
            <a:endParaRPr lang="ru-RU" sz="1800" dirty="0"/>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775597"/>
          </a:xfrm>
        </p:spPr>
        <p:txBody>
          <a:bodyPr/>
          <a:lstStyle/>
          <a:p>
            <a:r>
              <a:rPr lang="ru-RU" sz="2800" dirty="0" smtClean="0"/>
              <a:t>Основные  законодательные и иные нормативные правовые акты по охране труда в сфере образования.</a:t>
            </a:r>
            <a:endParaRPr lang="ru-RU" sz="2800" dirty="0"/>
          </a:p>
        </p:txBody>
      </p:sp>
      <p:sp>
        <p:nvSpPr>
          <p:cNvPr id="3" name="Текст 2"/>
          <p:cNvSpPr>
            <a:spLocks noGrp="1"/>
          </p:cNvSpPr>
          <p:nvPr>
            <p:ph type="body" sz="quarter" idx="10"/>
          </p:nvPr>
        </p:nvSpPr>
        <p:spPr>
          <a:xfrm>
            <a:off x="381000" y="1142984"/>
            <a:ext cx="8382000" cy="3841052"/>
          </a:xfrm>
        </p:spPr>
        <p:txBody>
          <a:bodyPr/>
          <a:lstStyle/>
          <a:p>
            <a:pPr algn="just"/>
            <a:r>
              <a:rPr lang="ru-RU" sz="1600" dirty="0" smtClean="0"/>
              <a:t>Приказ Минздрава России от 28.01.2021г. № 29н «Об утверждении Порядка проведения предварительных и периодически медицинских осмотров работников…».</a:t>
            </a:r>
          </a:p>
          <a:p>
            <a:pPr algn="just"/>
            <a:r>
              <a:rPr lang="ru-RU" sz="1600" dirty="0" smtClean="0"/>
              <a:t>Приказ Минздрава России от 20.05.2022г № 342н «Об утверждении порядка прохождения обязательного психиатрического освидетельствования работников, осуществляющих отдельные виды деятельности …».</a:t>
            </a:r>
          </a:p>
          <a:p>
            <a:pPr algn="just"/>
            <a:r>
              <a:rPr lang="ru-RU" sz="1600" dirty="0" smtClean="0"/>
              <a:t>Приказ Минздрава РФ от 02.07.2025г. № 392н «О внесении изменений в приложения № 1 и №2 к приказу Министерства здравоохранения Российской Федерации От 20.05.342н».</a:t>
            </a:r>
          </a:p>
          <a:p>
            <a:pPr algn="just"/>
            <a:r>
              <a:rPr lang="ru-RU" sz="1600" dirty="0" smtClean="0"/>
              <a:t>Приказ Минтруда России от 29.10.2021г. № 766н «Об утверждении Правил обеспечения работников средствами индивидуальной защиты и смывающими средствами».</a:t>
            </a:r>
          </a:p>
          <a:p>
            <a:pPr algn="just"/>
            <a:r>
              <a:rPr lang="ru-RU" sz="1600" dirty="0" smtClean="0"/>
              <a:t>Приказ Минтруда России от 329.10.2021г. № 767н «Об утверждении Единых типовых норм выдачи  средств индивидуальной защиты и смывающих средств».</a:t>
            </a:r>
          </a:p>
          <a:p>
            <a:pPr algn="just"/>
            <a:r>
              <a:rPr lang="ru-RU" sz="1600" dirty="0" smtClean="0"/>
              <a:t>Приказ Минтруда России от 20.04.2022г № 223н «Об утверждении Положения об особенностях расследования несчастных случаев на производстве в отдельных отраслях, форм документов, необходимых для расследования несчастных случаев на производстве».</a:t>
            </a:r>
          </a:p>
          <a:p>
            <a:pPr algn="just"/>
            <a:r>
              <a:rPr lang="ru-RU" sz="1600" dirty="0" smtClean="0"/>
              <a:t>Приказ Минтруда России от 15.09.2021г. № 632н «Об утверждении рекомендаций по учету микроповреждений  (микротравм) работников».</a:t>
            </a:r>
            <a:endParaRPr lang="ru-RU" sz="1600" dirty="0"/>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764704"/>
            <a:ext cx="8382000" cy="864096"/>
          </a:xfrm>
        </p:spPr>
        <p:txBody>
          <a:bodyPr>
            <a:normAutofit/>
          </a:bodyPr>
          <a:lstStyle/>
          <a:p>
            <a:pPr algn="ctr" defTabSz="914400">
              <a:lnSpc>
                <a:spcPct val="90000"/>
              </a:lnSpc>
              <a:spcBef>
                <a:spcPts val="0"/>
              </a:spcBef>
              <a:buNone/>
            </a:pPr>
            <a:r>
              <a:rPr lang="ru-RU" sz="2800" b="1" i="0" spc="-150" dirty="0" smtClean="0">
                <a:solidFill>
                  <a:srgbClr val="FF0000"/>
                </a:solidFill>
                <a:effectLst>
                  <a:outerShdw blurRad="50800" dist="38100" dir="2700000" algn="tl">
                    <a:prstClr val="black">
                      <a:alpha val="40000"/>
                    </a:prstClr>
                  </a:outerShdw>
                </a:effectLst>
                <a:latin typeface="Calibri"/>
                <a:ea typeface="+mn-ea"/>
                <a:cs typeface="Arial"/>
              </a:rPr>
              <a:t>Система</a:t>
            </a:r>
            <a:r>
              <a:rPr lang="ru-RU" sz="2800" b="0" i="0" spc="-150" dirty="0" smtClean="0">
                <a:solidFill>
                  <a:srgbClr val="1D4775"/>
                </a:solidFill>
                <a:effectLst>
                  <a:outerShdw blurRad="50800" dist="38100" dir="2700000" algn="tl">
                    <a:prstClr val="black">
                      <a:alpha val="40000"/>
                    </a:prstClr>
                  </a:outerShdw>
                </a:effectLst>
                <a:latin typeface="Calibri"/>
                <a:ea typeface="+mn-ea"/>
                <a:cs typeface="Arial"/>
              </a:rPr>
              <a:t>  - структура, представляющая собой единство, находящихся во взаимной связи частей.</a:t>
            </a:r>
            <a:endParaRPr lang="ru-RU" sz="2800" b="0" i="0" spc="-150" dirty="0">
              <a:solidFill>
                <a:srgbClr val="1D4775"/>
              </a:solidFill>
              <a:effectLst>
                <a:outerShdw blurRad="50800" dist="38100" dir="2700000" algn="tl">
                  <a:prstClr val="black">
                    <a:alpha val="40000"/>
                  </a:prstClr>
                </a:outerShdw>
              </a:effectLst>
              <a:latin typeface="Calibri"/>
              <a:ea typeface="+mn-ea"/>
              <a:cs typeface="Arial"/>
            </a:endParaRPr>
          </a:p>
        </p:txBody>
      </p:sp>
      <p:sp>
        <p:nvSpPr>
          <p:cNvPr id="3" name="Текст 3"/>
          <p:cNvSpPr>
            <a:spLocks noGrp="1"/>
          </p:cNvSpPr>
          <p:nvPr>
            <p:ph type="body" sz="quarter" idx="10"/>
          </p:nvPr>
        </p:nvSpPr>
        <p:spPr>
          <a:xfrm>
            <a:off x="362887" y="1628800"/>
            <a:ext cx="8382000" cy="3982629"/>
          </a:xfrm>
        </p:spPr>
        <p:txBody>
          <a:bodyPr/>
          <a:lstStyle/>
          <a:p>
            <a:pPr marL="0" indent="0" algn="r">
              <a:buNone/>
            </a:pPr>
            <a:endParaRPr lang="ru-RU" sz="2000" i="1" dirty="0" smtClean="0"/>
          </a:p>
          <a:p>
            <a:pPr marL="0" indent="0" algn="just">
              <a:buNone/>
            </a:pPr>
            <a:r>
              <a:rPr lang="ru-RU" sz="2800" dirty="0" smtClean="0"/>
              <a:t>	</a:t>
            </a:r>
            <a:r>
              <a:rPr lang="ru-RU" sz="2000" b="1" dirty="0" smtClean="0">
                <a:solidFill>
                  <a:srgbClr val="FF0000"/>
                </a:solidFill>
              </a:rPr>
              <a:t>Система управления охраной труда </a:t>
            </a:r>
            <a:r>
              <a:rPr lang="ru-RU" sz="2000" dirty="0" smtClean="0"/>
              <a:t>и обеспечения безопасности образовательного процесса в организациях, осуществляющих образовательную деятельность, </a:t>
            </a:r>
            <a:r>
              <a:rPr lang="ru-RU" sz="2000" b="1" dirty="0" smtClean="0">
                <a:solidFill>
                  <a:srgbClr val="FF0000"/>
                </a:solidFill>
              </a:rPr>
              <a:t>является</a:t>
            </a:r>
            <a:r>
              <a:rPr lang="ru-RU" sz="2000" dirty="0" smtClean="0"/>
              <a:t>  неотъемлемой </a:t>
            </a:r>
            <a:r>
              <a:rPr lang="ru-RU" sz="2000" b="1" dirty="0" smtClean="0">
                <a:solidFill>
                  <a:srgbClr val="FF0000"/>
                </a:solidFill>
              </a:rPr>
              <a:t>частью</a:t>
            </a:r>
            <a:r>
              <a:rPr lang="ru-RU" sz="2000" dirty="0" smtClean="0"/>
              <a:t> </a:t>
            </a:r>
            <a:r>
              <a:rPr lang="ru-RU" sz="2000" b="1" dirty="0" smtClean="0">
                <a:solidFill>
                  <a:srgbClr val="FF0000"/>
                </a:solidFill>
              </a:rPr>
              <a:t>общей системы управления организацией</a:t>
            </a:r>
            <a:r>
              <a:rPr lang="ru-RU" sz="2000" dirty="0" smtClean="0"/>
              <a:t>, она </a:t>
            </a:r>
            <a:r>
              <a:rPr lang="ru-RU" sz="2000" b="1" dirty="0" smtClean="0">
                <a:solidFill>
                  <a:srgbClr val="FF0000"/>
                </a:solidFill>
              </a:rPr>
              <a:t>устанавливает:</a:t>
            </a:r>
          </a:p>
          <a:p>
            <a:pPr marL="0" indent="0" algn="just">
              <a:buNone/>
            </a:pPr>
            <a:r>
              <a:rPr lang="ru-RU" sz="2000" dirty="0" smtClean="0"/>
              <a:t>-</a:t>
            </a:r>
            <a:r>
              <a:rPr lang="ru-RU" sz="2000" b="1" dirty="0" smtClean="0">
                <a:solidFill>
                  <a:srgbClr val="FF0000"/>
                </a:solidFill>
              </a:rPr>
              <a:t>единый порядок подготовки, принятия и реализации решений </a:t>
            </a:r>
            <a:r>
              <a:rPr lang="ru-RU" sz="2000" dirty="0" smtClean="0"/>
              <a:t>по осуществлению организационно-технических, санитарно-гигиенических и лечебно-профилактических мероприятий, направленных на обеспечение безопасных условий труда и сохранение здоровья работников и обучающихся;</a:t>
            </a:r>
          </a:p>
          <a:p>
            <a:pPr marL="0" indent="0" algn="just">
              <a:buNone/>
            </a:pPr>
            <a:r>
              <a:rPr lang="ru-RU" sz="2000" dirty="0" smtClean="0"/>
              <a:t>-</a:t>
            </a:r>
            <a:r>
              <a:rPr lang="ru-RU" sz="2000" b="1" dirty="0" smtClean="0">
                <a:solidFill>
                  <a:srgbClr val="FF0000"/>
                </a:solidFill>
              </a:rPr>
              <a:t>основные направления деятельности по охране </a:t>
            </a:r>
            <a:r>
              <a:rPr lang="ru-RU" sz="2000" dirty="0" smtClean="0"/>
              <a:t>труда и здоровья;</a:t>
            </a:r>
          </a:p>
          <a:p>
            <a:pPr marL="0" indent="0" algn="just">
              <a:buNone/>
            </a:pPr>
            <a:r>
              <a:rPr lang="ru-RU" sz="2000" dirty="0" smtClean="0"/>
              <a:t>-</a:t>
            </a:r>
            <a:r>
              <a:rPr lang="ru-RU" sz="2000" b="1" dirty="0" smtClean="0">
                <a:solidFill>
                  <a:srgbClr val="FF0000"/>
                </a:solidFill>
              </a:rPr>
              <a:t>обязанности и ответственность в области охраны труда </a:t>
            </a:r>
            <a:r>
              <a:rPr lang="ru-RU" sz="2000" dirty="0" smtClean="0"/>
              <a:t>и безопасности образовательного процесса.</a:t>
            </a:r>
            <a:endParaRPr lang="ru-RU" sz="2300" dirty="0"/>
          </a:p>
        </p:txBody>
      </p:sp>
      <p:pic>
        <p:nvPicPr>
          <p:cNvPr id="4" name="Рисунок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81000" y="6093296"/>
            <a:ext cx="587025" cy="668612"/>
          </a:xfrm>
          <a:prstGeom prst="rect">
            <a:avLst/>
          </a:prstGeom>
        </p:spPr>
      </p:pic>
    </p:spTree>
    <p:extLst>
      <p:ext uri="{BB962C8B-B14F-4D97-AF65-F5344CB8AC3E}">
        <p14:creationId xmlns="" xmlns:p14="http://schemas.microsoft.com/office/powerpoint/2010/main" val="131458102"/>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14290"/>
            <a:ext cx="8382000" cy="1857388"/>
          </a:xfrm>
        </p:spPr>
        <p:txBody>
          <a:bodyPr>
            <a:normAutofit fontScale="90000"/>
          </a:bodyPr>
          <a:lstStyle/>
          <a:p>
            <a:pPr algn="ctr" defTabSz="914400">
              <a:lnSpc>
                <a:spcPct val="90000"/>
              </a:lnSpc>
              <a:spcBef>
                <a:spcPts val="0"/>
              </a:spcBef>
              <a:buNone/>
            </a:pPr>
            <a:r>
              <a:rPr lang="ru-RU" sz="2400" b="0" i="0" spc="-150" dirty="0" smtClean="0">
                <a:solidFill>
                  <a:srgbClr val="1D4775"/>
                </a:solidFill>
                <a:effectLst>
                  <a:outerShdw blurRad="50800" dist="38100" dir="2700000" algn="tl">
                    <a:prstClr val="black">
                      <a:alpha val="40000"/>
                    </a:prstClr>
                  </a:outerShdw>
                </a:effectLst>
                <a:latin typeface="Calibri"/>
                <a:ea typeface="+mn-ea"/>
                <a:cs typeface="Arial"/>
              </a:rPr>
              <a:t>Иначе  говоря, </a:t>
            </a:r>
            <a:r>
              <a:rPr lang="ru-RU" sz="2400" b="1" i="0" spc="-150" dirty="0" smtClean="0">
                <a:solidFill>
                  <a:srgbClr val="FF0000"/>
                </a:solidFill>
                <a:effectLst/>
                <a:latin typeface="Calibri"/>
                <a:ea typeface="+mn-ea"/>
                <a:cs typeface="Arial"/>
              </a:rPr>
              <a:t>система управления </a:t>
            </a:r>
            <a:r>
              <a:rPr lang="ru-RU" sz="2400" b="0" i="0" spc="-150" dirty="0" smtClean="0">
                <a:solidFill>
                  <a:srgbClr val="1D4775"/>
                </a:solidFill>
                <a:effectLst>
                  <a:outerShdw blurRad="50800" dist="38100" dir="2700000" algn="tl">
                    <a:prstClr val="black">
                      <a:alpha val="40000"/>
                    </a:prstClr>
                  </a:outerShdw>
                </a:effectLst>
                <a:latin typeface="Calibri"/>
                <a:ea typeface="+mn-ea"/>
                <a:cs typeface="Arial"/>
              </a:rPr>
              <a:t>охраной труда </a:t>
            </a:r>
            <a:r>
              <a:rPr lang="ru-RU" sz="2400" b="1" i="0" spc="-150" dirty="0" smtClean="0">
                <a:solidFill>
                  <a:srgbClr val="FF0000"/>
                </a:solidFill>
                <a:effectLst>
                  <a:outerShdw blurRad="50800" dist="38100" dir="2700000" algn="tl">
                    <a:prstClr val="black">
                      <a:alpha val="40000"/>
                    </a:prstClr>
                  </a:outerShdw>
                </a:effectLst>
                <a:latin typeface="Calibri"/>
                <a:ea typeface="+mn-ea"/>
                <a:cs typeface="Arial"/>
              </a:rPr>
              <a:t>УСТАНАВЛИВАЕТ:</a:t>
            </a:r>
            <a:r>
              <a:rPr lang="ru-RU" sz="2400" b="0" i="0" spc="-150" dirty="0" smtClean="0">
                <a:solidFill>
                  <a:srgbClr val="1D4775"/>
                </a:solidFill>
                <a:effectLst>
                  <a:outerShdw blurRad="50800" dist="38100" dir="2700000" algn="tl">
                    <a:prstClr val="black">
                      <a:alpha val="40000"/>
                    </a:prstClr>
                  </a:outerShdw>
                </a:effectLst>
                <a:latin typeface="Calibri"/>
                <a:ea typeface="+mn-ea"/>
                <a:cs typeface="Arial"/>
              </a:rPr>
              <a:t/>
            </a:r>
            <a:br>
              <a:rPr lang="ru-RU" sz="2400" b="0" i="0" spc="-150" dirty="0" smtClean="0">
                <a:solidFill>
                  <a:srgbClr val="1D4775"/>
                </a:solidFill>
                <a:effectLst>
                  <a:outerShdw blurRad="50800" dist="38100" dir="2700000" algn="tl">
                    <a:prstClr val="black">
                      <a:alpha val="40000"/>
                    </a:prstClr>
                  </a:outerShdw>
                </a:effectLst>
                <a:latin typeface="Calibri"/>
                <a:ea typeface="+mn-ea"/>
                <a:cs typeface="Arial"/>
              </a:rPr>
            </a:br>
            <a:r>
              <a:rPr lang="ru-RU" sz="2400" b="1" dirty="0" smtClean="0">
                <a:solidFill>
                  <a:srgbClr val="FF0000"/>
                </a:solidFill>
                <a:effectLst>
                  <a:outerShdw blurRad="50800" dist="38100" dir="2700000" algn="tl">
                    <a:prstClr val="black">
                      <a:alpha val="40000"/>
                    </a:prstClr>
                  </a:outerShdw>
                </a:effectLst>
                <a:latin typeface="Calibri"/>
                <a:cs typeface="Arial"/>
              </a:rPr>
              <a:t>-ЧТО НУЖНО ДЕЛАТЬ?</a:t>
            </a:r>
            <a:br>
              <a:rPr lang="ru-RU" sz="2400" b="1" dirty="0" smtClean="0">
                <a:solidFill>
                  <a:srgbClr val="FF0000"/>
                </a:solidFill>
                <a:effectLst>
                  <a:outerShdw blurRad="50800" dist="38100" dir="2700000" algn="tl">
                    <a:prstClr val="black">
                      <a:alpha val="40000"/>
                    </a:prstClr>
                  </a:outerShdw>
                </a:effectLst>
                <a:latin typeface="Calibri"/>
                <a:cs typeface="Arial"/>
              </a:rPr>
            </a:br>
            <a:r>
              <a:rPr lang="ru-RU" sz="2400" b="1" dirty="0" smtClean="0">
                <a:solidFill>
                  <a:srgbClr val="FF0000"/>
                </a:solidFill>
                <a:effectLst>
                  <a:outerShdw blurRad="50800" dist="38100" dir="2700000" algn="tl">
                    <a:prstClr val="black">
                      <a:alpha val="40000"/>
                    </a:prstClr>
                  </a:outerShdw>
                </a:effectLst>
                <a:latin typeface="Calibri"/>
                <a:cs typeface="Arial"/>
              </a:rPr>
              <a:t>-КТО ДОЛЖЕН ДЕЛАТЬ?</a:t>
            </a:r>
            <a:br>
              <a:rPr lang="ru-RU" sz="2400" b="1" dirty="0" smtClean="0">
                <a:solidFill>
                  <a:srgbClr val="FF0000"/>
                </a:solidFill>
                <a:effectLst>
                  <a:outerShdw blurRad="50800" dist="38100" dir="2700000" algn="tl">
                    <a:prstClr val="black">
                      <a:alpha val="40000"/>
                    </a:prstClr>
                  </a:outerShdw>
                </a:effectLst>
                <a:latin typeface="Calibri"/>
                <a:cs typeface="Arial"/>
              </a:rPr>
            </a:br>
            <a:r>
              <a:rPr lang="ru-RU" sz="2400" b="1" dirty="0" smtClean="0">
                <a:solidFill>
                  <a:srgbClr val="FF0000"/>
                </a:solidFill>
                <a:effectLst>
                  <a:outerShdw blurRad="50800" dist="38100" dir="2700000" algn="tl">
                    <a:prstClr val="black">
                      <a:alpha val="40000"/>
                    </a:prstClr>
                  </a:outerShdw>
                </a:effectLst>
                <a:latin typeface="Calibri"/>
                <a:cs typeface="Arial"/>
              </a:rPr>
              <a:t>-КАК ЭТО НУЖНО ОРГАНИЗОВАТЬ?</a:t>
            </a:r>
            <a:r>
              <a:rPr lang="ru-RU" sz="2400" dirty="0" smtClean="0">
                <a:solidFill>
                  <a:srgbClr val="1D4775"/>
                </a:solidFill>
                <a:effectLst>
                  <a:outerShdw blurRad="50800" dist="38100" dir="2700000" algn="tl">
                    <a:prstClr val="black">
                      <a:alpha val="40000"/>
                    </a:prstClr>
                  </a:outerShdw>
                </a:effectLst>
                <a:latin typeface="Calibri"/>
                <a:cs typeface="Arial"/>
              </a:rPr>
              <a:t/>
            </a:r>
            <a:br>
              <a:rPr lang="ru-RU" sz="2400" dirty="0" smtClean="0">
                <a:solidFill>
                  <a:srgbClr val="1D4775"/>
                </a:solidFill>
                <a:effectLst>
                  <a:outerShdw blurRad="50800" dist="38100" dir="2700000" algn="tl">
                    <a:prstClr val="black">
                      <a:alpha val="40000"/>
                    </a:prstClr>
                  </a:outerShdw>
                </a:effectLst>
                <a:latin typeface="Calibri"/>
                <a:cs typeface="Arial"/>
              </a:rPr>
            </a:br>
            <a:r>
              <a:rPr lang="ru-RU" sz="2400" b="0" i="0" spc="-150" dirty="0" smtClean="0">
                <a:solidFill>
                  <a:srgbClr val="1D4775"/>
                </a:solidFill>
                <a:effectLst>
                  <a:outerShdw blurRad="50800" dist="38100" dir="2700000" algn="tl">
                    <a:prstClr val="black">
                      <a:alpha val="40000"/>
                    </a:prstClr>
                  </a:outerShdw>
                </a:effectLst>
                <a:latin typeface="Calibri"/>
                <a:ea typeface="+mn-ea"/>
                <a:cs typeface="Arial"/>
              </a:rPr>
              <a:t/>
            </a:r>
            <a:br>
              <a:rPr lang="ru-RU" sz="2400" b="0" i="0" spc="-150" dirty="0" smtClean="0">
                <a:solidFill>
                  <a:srgbClr val="1D4775"/>
                </a:solidFill>
                <a:effectLst>
                  <a:outerShdw blurRad="50800" dist="38100" dir="2700000" algn="tl">
                    <a:prstClr val="black">
                      <a:alpha val="40000"/>
                    </a:prstClr>
                  </a:outerShdw>
                </a:effectLst>
                <a:latin typeface="Calibri"/>
                <a:ea typeface="+mn-ea"/>
                <a:cs typeface="Arial"/>
              </a:rPr>
            </a:br>
            <a:endParaRPr lang="ru-RU" sz="2400" b="0" i="0" spc="-150" dirty="0">
              <a:solidFill>
                <a:srgbClr val="1D4775"/>
              </a:solidFill>
              <a:effectLst>
                <a:outerShdw blurRad="50800" dist="38100" dir="2700000" algn="tl">
                  <a:prstClr val="black">
                    <a:alpha val="40000"/>
                  </a:prstClr>
                </a:outerShdw>
              </a:effectLst>
              <a:latin typeface="Calibri"/>
              <a:ea typeface="+mn-ea"/>
              <a:cs typeface="Arial"/>
            </a:endParaRPr>
          </a:p>
        </p:txBody>
      </p:sp>
      <p:sp>
        <p:nvSpPr>
          <p:cNvPr id="3" name="Текст 3"/>
          <p:cNvSpPr>
            <a:spLocks noGrp="1"/>
          </p:cNvSpPr>
          <p:nvPr>
            <p:ph type="body" sz="quarter" idx="10"/>
          </p:nvPr>
        </p:nvSpPr>
        <p:spPr>
          <a:xfrm>
            <a:off x="428596" y="1571612"/>
            <a:ext cx="8382000" cy="4772076"/>
          </a:xfrm>
        </p:spPr>
        <p:txBody>
          <a:bodyPr/>
          <a:lstStyle/>
          <a:p>
            <a:pPr marL="0" indent="0" algn="r">
              <a:buNone/>
            </a:pPr>
            <a:r>
              <a:rPr lang="ru-RU" sz="2000" i="1" dirty="0" smtClean="0"/>
              <a:t>-</a:t>
            </a:r>
          </a:p>
          <a:p>
            <a:pPr marL="0" indent="0" algn="just">
              <a:buNone/>
            </a:pPr>
            <a:r>
              <a:rPr lang="ru-RU" sz="2800" dirty="0" smtClean="0"/>
              <a:t>	</a:t>
            </a:r>
            <a:r>
              <a:rPr lang="ru-RU" sz="2000" dirty="0" smtClean="0"/>
              <a:t>1. Общее управление охраной труда в системе образования осуществляет федеральный орган исполнительной власти, который:</a:t>
            </a:r>
          </a:p>
          <a:p>
            <a:pPr marL="0" indent="0" algn="just">
              <a:buNone/>
            </a:pPr>
            <a:r>
              <a:rPr lang="ru-RU" sz="2000" dirty="0" smtClean="0"/>
              <a:t>-</a:t>
            </a:r>
            <a:r>
              <a:rPr lang="ru-RU" sz="2000" dirty="0" smtClean="0">
                <a:solidFill>
                  <a:srgbClr val="FF0000"/>
                </a:solidFill>
              </a:rPr>
              <a:t>обеспечивает разработку основных направлений </a:t>
            </a:r>
            <a:r>
              <a:rPr lang="ru-RU" sz="2000" dirty="0" smtClean="0"/>
              <a:t>в области охраны труда в сфере образования;</a:t>
            </a:r>
          </a:p>
          <a:p>
            <a:pPr marL="0" indent="0" algn="just">
              <a:buNone/>
            </a:pPr>
            <a:r>
              <a:rPr lang="ru-RU" sz="2000" dirty="0" smtClean="0"/>
              <a:t>-</a:t>
            </a:r>
            <a:r>
              <a:rPr lang="ru-RU" sz="2000" dirty="0" smtClean="0">
                <a:solidFill>
                  <a:srgbClr val="FF0000"/>
                </a:solidFill>
              </a:rPr>
              <a:t>участвует в реализации целевых программ </a:t>
            </a:r>
            <a:r>
              <a:rPr lang="ru-RU" sz="2000" dirty="0" smtClean="0"/>
              <a:t>улучшения условий и охраны труда;</a:t>
            </a:r>
          </a:p>
          <a:p>
            <a:pPr marL="0" indent="0" algn="just">
              <a:buNone/>
            </a:pPr>
            <a:r>
              <a:rPr lang="ru-RU" sz="2000" dirty="0" smtClean="0"/>
              <a:t>-</a:t>
            </a:r>
            <a:r>
              <a:rPr lang="ru-RU" sz="2000" dirty="0" smtClean="0">
                <a:solidFill>
                  <a:srgbClr val="FF0000"/>
                </a:solidFill>
              </a:rPr>
              <a:t>разрабатывает нормативные правовые акты по охране </a:t>
            </a:r>
            <a:r>
              <a:rPr lang="ru-RU" sz="2000" dirty="0" smtClean="0"/>
              <a:t>труда для системы образования;</a:t>
            </a:r>
          </a:p>
          <a:p>
            <a:pPr marL="0" indent="0" algn="just">
              <a:buNone/>
            </a:pPr>
            <a:r>
              <a:rPr lang="ru-RU" sz="2000" dirty="0" smtClean="0"/>
              <a:t>-</a:t>
            </a:r>
            <a:r>
              <a:rPr lang="ru-RU" sz="2000" dirty="0" smtClean="0">
                <a:solidFill>
                  <a:srgbClr val="FF0000"/>
                </a:solidFill>
              </a:rPr>
              <a:t>определяет профилактические меры, </a:t>
            </a:r>
            <a:r>
              <a:rPr lang="ru-RU" sz="2000" dirty="0" smtClean="0"/>
              <a:t>направленные на создание безопасных условий образовательного процесса, охрану и укрепление здоровья работников и обучающихся;</a:t>
            </a:r>
          </a:p>
          <a:p>
            <a:pPr marL="0" indent="0" algn="just">
              <a:buNone/>
            </a:pPr>
            <a:r>
              <a:rPr lang="ru-RU" sz="2000" dirty="0" smtClean="0"/>
              <a:t>-выполняет иные полномочия, предусмотренные трудовым законодательством.</a:t>
            </a:r>
          </a:p>
          <a:p>
            <a:pPr marL="0" indent="0" algn="just">
              <a:buNone/>
            </a:pPr>
            <a:endParaRPr lang="ru-RU" sz="2300" dirty="0"/>
          </a:p>
        </p:txBody>
      </p:sp>
      <p:pic>
        <p:nvPicPr>
          <p:cNvPr id="4" name="Рисунок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81000" y="6093296"/>
            <a:ext cx="587025" cy="668612"/>
          </a:xfrm>
          <a:prstGeom prst="rect">
            <a:avLst/>
          </a:prstGeom>
        </p:spPr>
      </p:pic>
    </p:spTree>
    <p:extLst>
      <p:ext uri="{BB962C8B-B14F-4D97-AF65-F5344CB8AC3E}">
        <p14:creationId xmlns="" xmlns:p14="http://schemas.microsoft.com/office/powerpoint/2010/main" val="131458102"/>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764704"/>
            <a:ext cx="8382000" cy="864096"/>
          </a:xfrm>
        </p:spPr>
        <p:txBody>
          <a:bodyPr>
            <a:normAutofit fontScale="90000"/>
          </a:bodyPr>
          <a:lstStyle/>
          <a:p>
            <a:pPr algn="ctr" defTabSz="914400">
              <a:lnSpc>
                <a:spcPct val="90000"/>
              </a:lnSpc>
              <a:spcBef>
                <a:spcPts val="0"/>
              </a:spcBef>
              <a:buNone/>
            </a:pPr>
            <a:r>
              <a:rPr lang="ru-RU" sz="4800" b="0" i="0" spc="-150" dirty="0" smtClean="0">
                <a:effectLst>
                  <a:outerShdw blurRad="50800" dist="38100" dir="2700000" algn="tl">
                    <a:prstClr val="black">
                      <a:alpha val="40000"/>
                    </a:prstClr>
                  </a:outerShdw>
                </a:effectLst>
                <a:latin typeface="Calibri"/>
                <a:ea typeface="+mn-ea"/>
                <a:cs typeface="Arial"/>
              </a:rPr>
              <a:t/>
            </a:r>
            <a:br>
              <a:rPr lang="ru-RU" sz="4800" b="0" i="0" spc="-150" dirty="0" smtClean="0">
                <a:effectLst>
                  <a:outerShdw blurRad="50800" dist="38100" dir="2700000" algn="tl">
                    <a:prstClr val="black">
                      <a:alpha val="40000"/>
                    </a:prstClr>
                  </a:outerShdw>
                </a:effectLst>
                <a:latin typeface="Calibri"/>
                <a:ea typeface="+mn-ea"/>
                <a:cs typeface="Arial"/>
              </a:rPr>
            </a:br>
            <a:endParaRPr lang="ru-RU" sz="3600" b="0" i="0" spc="-150" dirty="0">
              <a:solidFill>
                <a:srgbClr val="1D4775"/>
              </a:solidFill>
              <a:effectLst>
                <a:outerShdw blurRad="50800" dist="38100" dir="2700000" algn="tl">
                  <a:prstClr val="black">
                    <a:alpha val="40000"/>
                  </a:prstClr>
                </a:outerShdw>
              </a:effectLst>
              <a:latin typeface="Calibri"/>
              <a:ea typeface="+mn-ea"/>
              <a:cs typeface="Arial"/>
            </a:endParaRPr>
          </a:p>
        </p:txBody>
      </p:sp>
      <p:pic>
        <p:nvPicPr>
          <p:cNvPr id="4" name="Рисунок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81000" y="6093296"/>
            <a:ext cx="587025" cy="668612"/>
          </a:xfrm>
          <a:prstGeom prst="rect">
            <a:avLst/>
          </a:prstGeom>
        </p:spPr>
      </p:pic>
      <p:sp>
        <p:nvSpPr>
          <p:cNvPr id="5" name="Текст 4"/>
          <p:cNvSpPr>
            <a:spLocks noGrp="1"/>
          </p:cNvSpPr>
          <p:nvPr>
            <p:ph type="body" sz="quarter" idx="10"/>
          </p:nvPr>
        </p:nvSpPr>
        <p:spPr>
          <a:xfrm>
            <a:off x="381000" y="357166"/>
            <a:ext cx="8382000" cy="6069354"/>
          </a:xfrm>
        </p:spPr>
        <p:txBody>
          <a:bodyPr/>
          <a:lstStyle/>
          <a:p>
            <a:pPr algn="just">
              <a:buNone/>
            </a:pPr>
            <a:r>
              <a:rPr lang="ru-RU" sz="2000" dirty="0" smtClean="0"/>
              <a:t>2. Далее реализация основных направлений государственной политики в области охраны труда осуществляется согласованными действиями органов государственной власти </a:t>
            </a:r>
            <a:r>
              <a:rPr lang="ru-RU" sz="2000" b="1" dirty="0" smtClean="0">
                <a:solidFill>
                  <a:srgbClr val="FF0000"/>
                </a:solidFill>
              </a:rPr>
              <a:t>субъектов</a:t>
            </a:r>
            <a:r>
              <a:rPr lang="ru-RU" sz="2000" dirty="0" smtClean="0"/>
              <a:t> Российской Федерации и </a:t>
            </a:r>
            <a:r>
              <a:rPr lang="ru-RU" sz="2000" b="1" dirty="0" smtClean="0">
                <a:solidFill>
                  <a:srgbClr val="FF0000"/>
                </a:solidFill>
              </a:rPr>
              <a:t>органов местного самоуправления</a:t>
            </a:r>
            <a:r>
              <a:rPr lang="ru-RU" sz="2000" dirty="0" smtClean="0"/>
              <a:t>, которые обеспечивают исполнение законов и иных нормативных правовых актов в области охраны труда на территории субъекта Российской Федерации:</a:t>
            </a:r>
          </a:p>
          <a:p>
            <a:pPr algn="just">
              <a:buNone/>
            </a:pPr>
            <a:r>
              <a:rPr lang="ru-RU" sz="2000" dirty="0" smtClean="0"/>
              <a:t>-</a:t>
            </a:r>
            <a:r>
              <a:rPr lang="ru-RU" sz="2000" dirty="0" smtClean="0">
                <a:solidFill>
                  <a:srgbClr val="FF0000"/>
                </a:solidFill>
              </a:rPr>
              <a:t>содействует общественному контролю </a:t>
            </a:r>
            <a:r>
              <a:rPr lang="ru-RU" sz="2000" dirty="0" smtClean="0"/>
              <a:t>за соблюдением прав и законных интересов работников в области охраны труда;</a:t>
            </a:r>
          </a:p>
          <a:p>
            <a:pPr algn="just">
              <a:buNone/>
            </a:pPr>
            <a:r>
              <a:rPr lang="ru-RU" sz="2000" dirty="0" smtClean="0"/>
              <a:t>-</a:t>
            </a:r>
            <a:r>
              <a:rPr lang="ru-RU" sz="2000" dirty="0" smtClean="0">
                <a:solidFill>
                  <a:srgbClr val="FF0000"/>
                </a:solidFill>
              </a:rPr>
              <a:t>осуществляет координацию деятельности </a:t>
            </a:r>
            <a:r>
              <a:rPr lang="ru-RU" sz="2000" dirty="0" smtClean="0"/>
              <a:t>в области охраны труда;</a:t>
            </a:r>
          </a:p>
          <a:p>
            <a:pPr algn="just">
              <a:buNone/>
            </a:pPr>
            <a:r>
              <a:rPr lang="ru-RU" sz="2000" dirty="0" smtClean="0"/>
              <a:t>-</a:t>
            </a:r>
            <a:r>
              <a:rPr lang="ru-RU" sz="2000" dirty="0" smtClean="0">
                <a:solidFill>
                  <a:srgbClr val="FF0000"/>
                </a:solidFill>
              </a:rPr>
              <a:t>участвует в финансировании мероприятий </a:t>
            </a:r>
            <a:r>
              <a:rPr lang="ru-RU" sz="2000" dirty="0" smtClean="0"/>
              <a:t>по охране труда;</a:t>
            </a:r>
          </a:p>
          <a:p>
            <a:pPr algn="just">
              <a:buNone/>
            </a:pPr>
            <a:r>
              <a:rPr lang="ru-RU" sz="2000" dirty="0" smtClean="0"/>
              <a:t>-выполняет иные полномочия в сфере управления охраной труда в соответствии с законами и иными правовыми актами субъектов Российской Федерации.</a:t>
            </a:r>
          </a:p>
          <a:p>
            <a:pPr algn="just">
              <a:buNone/>
            </a:pPr>
            <a:r>
              <a:rPr lang="ru-RU" sz="2400" b="1" dirty="0" smtClean="0">
                <a:solidFill>
                  <a:srgbClr val="FF0000"/>
                </a:solidFill>
              </a:rPr>
              <a:t>Система управления охраной труда </a:t>
            </a:r>
            <a:r>
              <a:rPr lang="ru-RU" sz="2400" b="1" dirty="0" smtClean="0"/>
              <a:t>в образовательной организации </a:t>
            </a:r>
            <a:r>
              <a:rPr lang="ru-RU" sz="2400" b="1" dirty="0" smtClean="0">
                <a:solidFill>
                  <a:srgbClr val="FF0000"/>
                </a:solidFill>
              </a:rPr>
              <a:t>осуществляется на основании Положения о СУОТ</a:t>
            </a:r>
          </a:p>
          <a:p>
            <a:pPr>
              <a:buNone/>
            </a:pPr>
            <a:endParaRPr lang="ru-RU" sz="2000" dirty="0" smtClean="0"/>
          </a:p>
          <a:p>
            <a:pPr>
              <a:buNone/>
            </a:pPr>
            <a:endParaRPr lang="ru-RU" sz="2000" dirty="0" smtClean="0"/>
          </a:p>
          <a:p>
            <a:pPr>
              <a:buNone/>
            </a:pPr>
            <a:endParaRPr lang="ru-RU" sz="2800" dirty="0"/>
          </a:p>
        </p:txBody>
      </p:sp>
    </p:spTree>
    <p:extLst>
      <p:ext uri="{BB962C8B-B14F-4D97-AF65-F5344CB8AC3E}">
        <p14:creationId xmlns="" xmlns:p14="http://schemas.microsoft.com/office/powerpoint/2010/main" val="131458102"/>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1_White with Blue Bar Segoe Template_TP10286789">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Белый текст и шрифт Courier для слайдов с кодом">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EEFD162-EDAF-40F1-8DE6-8C07E9AEC85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Образцы слайдов презентации (белое оформление с синей панелью)</Template>
  <TotalTime>1926</TotalTime>
  <Words>4780</Words>
  <Application>Microsoft Office PowerPoint</Application>
  <PresentationFormat>Экран (4:3)</PresentationFormat>
  <Paragraphs>412</Paragraphs>
  <Slides>38</Slides>
  <Notes>10</Notes>
  <HiddenSlides>0</HiddenSlides>
  <MMClips>0</MMClips>
  <ScaleCrop>false</ScaleCrop>
  <HeadingPairs>
    <vt:vector size="4" baseType="variant">
      <vt:variant>
        <vt:lpstr>Тема</vt:lpstr>
      </vt:variant>
      <vt:variant>
        <vt:i4>6</vt:i4>
      </vt:variant>
      <vt:variant>
        <vt:lpstr>Заголовки слайдов</vt:lpstr>
      </vt:variant>
      <vt:variant>
        <vt:i4>38</vt:i4>
      </vt:variant>
    </vt:vector>
  </HeadingPairs>
  <TitlesOfParts>
    <vt:vector size="44" baseType="lpstr">
      <vt:lpstr>1_White with Blue Bar Segoe Template_TP10286789</vt:lpstr>
      <vt:lpstr>Белый текст и шрифт Courier для слайдов с кодом</vt:lpstr>
      <vt:lpstr>1_Office Theme</vt:lpstr>
      <vt:lpstr>2_Office Theme</vt:lpstr>
      <vt:lpstr>3_Office Theme</vt:lpstr>
      <vt:lpstr>4_Office Theme</vt:lpstr>
      <vt:lpstr>Создание и обеспечение функционирования системы управления охраной труда в образовательных организациях</vt:lpstr>
      <vt:lpstr>Основные  законодательные и иные нормативные правовые акты по охране труда в сфере образования.</vt:lpstr>
      <vt:lpstr>Основные  законодательные и иные нормативные правовые акты по охране труда в сфере образования.</vt:lpstr>
      <vt:lpstr>Основные  законодательные и иные нормативные правовые акты по охране труда в сфере образования.</vt:lpstr>
      <vt:lpstr>Основные  законодательные и иные нормативные правовые акты по охране труда в сфере образования.</vt:lpstr>
      <vt:lpstr>Основные  законодательные и иные нормативные правовые акты по охране труда в сфере образования.</vt:lpstr>
      <vt:lpstr>Система  - структура, представляющая собой единство, находящихся во взаимной связи частей.</vt:lpstr>
      <vt:lpstr>Иначе  говоря, система управления охраной труда УСТАНАВЛИВАЕТ: -ЧТО НУЖНО ДЕЛАТЬ? -КТО ДОЛЖЕН ДЕЛАТЬ? -КАК ЭТО НУЖНО ОРГАНИЗОВАТЬ?  </vt:lpstr>
      <vt:lpstr> </vt:lpstr>
      <vt:lpstr> </vt:lpstr>
      <vt:lpstr>               Политика и цели работодателя в области охраны труда</vt:lpstr>
      <vt:lpstr>               Политика и цели работодателя в области охраны труда</vt:lpstr>
      <vt:lpstr>Приказ Минтруда России от 29.10.2021г. № 776н «Об утверждении Примерного положения о системе управления охраной труда»  предусматривает  рекомендации по формированию структуры и содержания системы управления охраной труда. На основе приказа Минтруда России № 776н в каждой организации должен быть разработан свой нормативно – правовой акт, определяющий единый порядок подготовки, принятия и реализации решений по осуществлению организационно-технических, санитарно-гигиенических и лечебно-профилактических мероприятий, направленных на обеспечение безопасных условий труда и сохранение здоровья работников и обучающихся.  Типичные ошибки в формировании Положения о СУОТ:  разработчики,  «Положения о системе управления охраной труда  организации» фактически переписывают основные положения этого приказа, не адаптируя его под  штатное расписание своей образовательной организации, не  пытаясь распределить  обязанности по обеспечению охраны труда между сотрудниками организации. Следует отметить , что серьезным тормозом для внедрения новых  подходов в управлении охраной труда является традиционное понимание этой сферы деятельности. Охраной труда , по мнению большинства, должен заниматься специалист по охране труда, либо  ответственное лицо, назначенное по приказу руководителя, или сам руководитель.</vt:lpstr>
      <vt:lpstr> </vt:lpstr>
      <vt:lpstr> </vt:lpstr>
      <vt:lpstr>                               Управление документами СУОТ</vt:lpstr>
      <vt:lpstr>Распределение обязанностей: </vt:lpstr>
      <vt:lpstr>В Положении о СУОТ  могут быть следующие разделы:</vt:lpstr>
      <vt:lpstr>В Положении о СУОТ  могут быть следующие разделы:  -контроль  функционирования  СУОТ и мониторинг реализации процедур; -планирование улучшения функционирования СУОТ; - управление документами.   </vt:lpstr>
      <vt:lpstr>Блок-схема распределения  ответственности при проведении специальной оценки условий труда</vt:lpstr>
      <vt:lpstr>Блок-схема распределения обязанностей при проведении оценки профессиональных рисков</vt:lpstr>
      <vt:lpstr>Блок-схема обеспечения работников СИЗ и ДСИЗ</vt:lpstr>
      <vt:lpstr>Блок- схема распределения обязанностей по организации медицинских осмотров  </vt:lpstr>
      <vt:lpstr>Процедуры, направленные на достижение целей работодателя в области охраны труда</vt:lpstr>
      <vt:lpstr>                                                   Нормативное обеспечение СУОТ</vt:lpstr>
      <vt:lpstr>Процедуры, направленные на достижение целей работодателя в области охраны труда</vt:lpstr>
      <vt:lpstr>Процедуры, направленные на достижение целей работодателя в области охраны труда (базовые процессы)</vt:lpstr>
      <vt:lpstr>Процедуры, направленные на достижение целей работодателя в области охраны труда (базовые процессы)</vt:lpstr>
      <vt:lpstr>Процедуры, направленные на достижение целей работодателя в области охраны труда (базовые процессы)</vt:lpstr>
      <vt:lpstr>Процедуры, направленные на достижение целей работодателя в области охраны труда (базовые процессы)</vt:lpstr>
      <vt:lpstr>Процедуры, направленные на достижение целей работодателя в области охраны труда (Процессы, направленные на обеспечение допуска работника к самостоятельной работе)</vt:lpstr>
      <vt:lpstr>Процедуры, направленные на достижение целей работодателя в области охраны труда (Процессы, направленные на обеспечение допуска работника к самостоятельной работе)</vt:lpstr>
      <vt:lpstr>Процедуры, направленные на достижение целей работодателя в области охраны труда (Процессы, направленные на обеспечение допуска работника к самостоятельной работе)</vt:lpstr>
      <vt:lpstr>Процедуры, направленные на достижение целей работодателя в области охраны труда (Процессы, направленные на обеспечение допуска работника к самостоятельной работе)</vt:lpstr>
      <vt:lpstr>Процедуры, направленные на достижение целей работодателя в области охраны труда (Процессы, направленные на обеспечение допуска работника к самостоятельной работе)</vt:lpstr>
      <vt:lpstr>Процедуры, направленные на достижение целей работодателя в области охраны труда (Процессы, направленные на обеспечение допуска работника к самостоятельной работе)</vt:lpstr>
      <vt:lpstr>Процедуры, направленные на достижение целей работодателя в области охраны труда (Процессы, направленные на обеспечение допуска работника к самостоятельной работе)</vt:lpstr>
      <vt:lpstr>Люди должны спокойно работать, достойно жить,  а власть, управленцы и Профсоюз должны совместно решать их проблемы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Заголовок презентации</dc:title>
  <dc:creator>Пользователь</dc:creator>
  <cp:lastModifiedBy>Асер</cp:lastModifiedBy>
  <cp:revision>188</cp:revision>
  <dcterms:created xsi:type="dcterms:W3CDTF">2016-04-26T07:53:05Z</dcterms:created>
  <dcterms:modified xsi:type="dcterms:W3CDTF">2026-05-13T03:49:12Z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TC102867899990</vt:lpwstr>
  </property>
</Properties>
</file>